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8" r:id="rId3"/>
    <p:sldId id="265" r:id="rId4"/>
    <p:sldId id="266" r:id="rId5"/>
    <p:sldId id="268" r:id="rId6"/>
    <p:sldId id="267" r:id="rId7"/>
    <p:sldId id="269" r:id="rId8"/>
    <p:sldId id="272" r:id="rId9"/>
  </p:sldIdLst>
  <p:sldSz cx="12192000" cy="6858000"/>
  <p:notesSz cx="12192000" cy="6858000"/>
  <p:custDataLst>
    <p:tags r:id="rId13"/>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49" d="100"/>
          <a:sy n="49" d="100"/>
        </p:scale>
        <p:origin x="-806" y="-8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3" Type="http://schemas.openxmlformats.org/officeDocument/2006/relationships/tags" Target="tags/tag1.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defRPr sz="2000" b="0" i="0">
                <a:solidFill>
                  <a:schemeClr val="bg1"/>
                </a:solidFill>
                <a:latin typeface="宋体" panose="02010600030101010101" pitchFamily="2" charset="-122"/>
                <a:cs typeface="宋体" panose="02010600030101010101" pitchFamily="2" charset="-122"/>
              </a:defRPr>
            </a:lvl1pPr>
          </a:lstStyle>
          <a:p>
            <a:pPr marL="12700">
              <a:lnSpc>
                <a:spcPts val="2205"/>
              </a:lnSpc>
            </a:pPr>
            <a:r>
              <a:rPr dirty="0"/>
              <a:t>奋进新征</a:t>
            </a:r>
            <a:r>
              <a:rPr spc="5" dirty="0"/>
              <a:t>程 </a:t>
            </a:r>
            <a:r>
              <a:rPr dirty="0"/>
              <a:t>建功新时</a:t>
            </a:r>
            <a:r>
              <a:rPr spc="5" dirty="0"/>
              <a:t>代</a:t>
            </a:r>
            <a:endParaRPr spc="5"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0" i="0">
                <a:solidFill>
                  <a:schemeClr val="tx1"/>
                </a:solidFill>
                <a:latin typeface="Arial MT"/>
                <a:cs typeface="Arial MT"/>
              </a:defRPr>
            </a:lvl1pPr>
          </a:lstStyle>
          <a:p/>
        </p:txBody>
      </p:sp>
      <p:sp>
        <p:nvSpPr>
          <p:cNvPr id="3" name="Holder 3"/>
          <p:cNvSpPr>
            <a:spLocks noGrp="1"/>
          </p:cNvSpPr>
          <p:nvPr>
            <p:ph type="body" idx="1"/>
          </p:nvPr>
        </p:nvSpPr>
        <p:spPr/>
        <p:txBody>
          <a:bodyPr lIns="0" tIns="0" rIns="0" bIns="0"/>
          <a:lstStyle>
            <a:lvl1pPr>
              <a:defRPr sz="3200" b="0" i="0">
                <a:solidFill>
                  <a:schemeClr val="tx1"/>
                </a:solidFill>
                <a:latin typeface="宋体" panose="02010600030101010101" pitchFamily="2" charset="-122"/>
                <a:cs typeface="宋体" panose="02010600030101010101" pitchFamily="2" charset="-122"/>
              </a:defRPr>
            </a:lvl1pPr>
          </a:lstStyle>
          <a:p/>
        </p:txBody>
      </p:sp>
      <p:sp>
        <p:nvSpPr>
          <p:cNvPr id="4" name="Holder 4"/>
          <p:cNvSpPr>
            <a:spLocks noGrp="1"/>
          </p:cNvSpPr>
          <p:nvPr>
            <p:ph type="ftr" sz="quarter" idx="5"/>
          </p:nvPr>
        </p:nvSpPr>
        <p:spPr/>
        <p:txBody>
          <a:bodyPr lIns="0" tIns="0" rIns="0" bIns="0"/>
          <a:lstStyle>
            <a:lvl1pPr>
              <a:defRPr sz="2000" b="0" i="0">
                <a:solidFill>
                  <a:schemeClr val="bg1"/>
                </a:solidFill>
                <a:latin typeface="宋体" panose="02010600030101010101" pitchFamily="2" charset="-122"/>
                <a:cs typeface="宋体" panose="02010600030101010101" pitchFamily="2" charset="-122"/>
              </a:defRPr>
            </a:lvl1pPr>
          </a:lstStyle>
          <a:p>
            <a:pPr marL="12700">
              <a:lnSpc>
                <a:spcPts val="2205"/>
              </a:lnSpc>
            </a:pPr>
            <a:r>
              <a:rPr dirty="0"/>
              <a:t>奋进新征</a:t>
            </a:r>
            <a:r>
              <a:rPr spc="5" dirty="0"/>
              <a:t>程 </a:t>
            </a:r>
            <a:r>
              <a:rPr dirty="0"/>
              <a:t>建功新时</a:t>
            </a:r>
            <a:r>
              <a:rPr spc="5" dirty="0"/>
              <a:t>代</a:t>
            </a:r>
            <a:endParaRPr spc="5"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0" i="0">
                <a:solidFill>
                  <a:schemeClr val="tx1"/>
                </a:solidFill>
                <a:latin typeface="Arial MT"/>
                <a:cs typeface="Arial MT"/>
              </a:defRPr>
            </a:lvl1pPr>
          </a:lstStyle>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defRPr sz="2000" b="0" i="0">
                <a:solidFill>
                  <a:schemeClr val="bg1"/>
                </a:solidFill>
                <a:latin typeface="宋体" panose="02010600030101010101" pitchFamily="2" charset="-122"/>
                <a:cs typeface="宋体" panose="02010600030101010101" pitchFamily="2" charset="-122"/>
              </a:defRPr>
            </a:lvl1pPr>
          </a:lstStyle>
          <a:p>
            <a:pPr marL="12700">
              <a:lnSpc>
                <a:spcPts val="2205"/>
              </a:lnSpc>
            </a:pPr>
            <a:r>
              <a:rPr dirty="0"/>
              <a:t>奋进新征</a:t>
            </a:r>
            <a:r>
              <a:rPr spc="5" dirty="0"/>
              <a:t>程 </a:t>
            </a:r>
            <a:r>
              <a:rPr dirty="0"/>
              <a:t>建功新时</a:t>
            </a:r>
            <a:r>
              <a:rPr spc="5" dirty="0"/>
              <a:t>代</a:t>
            </a:r>
            <a:endParaRPr spc="5"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0" i="0">
                <a:solidFill>
                  <a:schemeClr val="tx1"/>
                </a:solidFill>
                <a:latin typeface="Arial MT"/>
                <a:cs typeface="Arial MT"/>
              </a:defRPr>
            </a:lvl1pPr>
          </a:lstStyle>
          <a:p/>
        </p:txBody>
      </p:sp>
      <p:sp>
        <p:nvSpPr>
          <p:cNvPr id="3" name="Holder 3"/>
          <p:cNvSpPr>
            <a:spLocks noGrp="1"/>
          </p:cNvSpPr>
          <p:nvPr>
            <p:ph type="ftr" sz="quarter" idx="5"/>
          </p:nvPr>
        </p:nvSpPr>
        <p:spPr/>
        <p:txBody>
          <a:bodyPr lIns="0" tIns="0" rIns="0" bIns="0"/>
          <a:lstStyle>
            <a:lvl1pPr>
              <a:defRPr sz="2000" b="0" i="0">
                <a:solidFill>
                  <a:schemeClr val="bg1"/>
                </a:solidFill>
                <a:latin typeface="宋体" panose="02010600030101010101" pitchFamily="2" charset="-122"/>
                <a:cs typeface="宋体" panose="02010600030101010101" pitchFamily="2" charset="-122"/>
              </a:defRPr>
            </a:lvl1pPr>
          </a:lstStyle>
          <a:p>
            <a:pPr marL="12700">
              <a:lnSpc>
                <a:spcPts val="2205"/>
              </a:lnSpc>
            </a:pPr>
            <a:r>
              <a:rPr dirty="0"/>
              <a:t>奋进新征</a:t>
            </a:r>
            <a:r>
              <a:rPr spc="5" dirty="0"/>
              <a:t>程 </a:t>
            </a:r>
            <a:r>
              <a:rPr dirty="0"/>
              <a:t>建功新时</a:t>
            </a:r>
            <a:r>
              <a:rPr spc="5" dirty="0"/>
              <a:t>代</a:t>
            </a:r>
            <a:endParaRPr spc="5"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2000" b="0" i="0">
                <a:solidFill>
                  <a:schemeClr val="bg1"/>
                </a:solidFill>
                <a:latin typeface="宋体" panose="02010600030101010101" pitchFamily="2" charset="-122"/>
                <a:cs typeface="宋体" panose="02010600030101010101" pitchFamily="2" charset="-122"/>
              </a:defRPr>
            </a:lvl1pPr>
          </a:lstStyle>
          <a:p>
            <a:pPr marL="12700">
              <a:lnSpc>
                <a:spcPts val="2205"/>
              </a:lnSpc>
            </a:pPr>
            <a:r>
              <a:rPr dirty="0"/>
              <a:t>奋进新征</a:t>
            </a:r>
            <a:r>
              <a:rPr spc="5" dirty="0"/>
              <a:t>程 </a:t>
            </a:r>
            <a:r>
              <a:rPr dirty="0"/>
              <a:t>建功新时</a:t>
            </a:r>
            <a:r>
              <a:rPr spc="5" dirty="0"/>
              <a:t>代</a:t>
            </a:r>
            <a:endParaRPr spc="5"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079491" y="826008"/>
            <a:ext cx="7112634" cy="144780"/>
          </a:xfrm>
          <a:custGeom>
            <a:avLst/>
            <a:gdLst/>
            <a:ahLst/>
            <a:cxnLst/>
            <a:rect l="l" t="t" r="r" b="b"/>
            <a:pathLst>
              <a:path w="7112634" h="144780">
                <a:moveTo>
                  <a:pt x="0" y="0"/>
                </a:moveTo>
                <a:lnTo>
                  <a:pt x="7112507" y="0"/>
                </a:lnTo>
                <a:lnTo>
                  <a:pt x="7112508" y="144779"/>
                </a:lnTo>
                <a:lnTo>
                  <a:pt x="0" y="144779"/>
                </a:lnTo>
                <a:lnTo>
                  <a:pt x="0" y="0"/>
                </a:lnTo>
                <a:close/>
              </a:path>
            </a:pathLst>
          </a:custGeom>
          <a:solidFill>
            <a:srgbClr val="F5DC41"/>
          </a:solidFill>
        </p:spPr>
        <p:txBody>
          <a:bodyPr wrap="square" lIns="0" tIns="0" rIns="0" bIns="0" rtlCol="0"/>
          <a:lstStyle/>
          <a:p/>
        </p:txBody>
      </p:sp>
      <p:sp>
        <p:nvSpPr>
          <p:cNvPr id="2" name="Holder 2"/>
          <p:cNvSpPr>
            <a:spLocks noGrp="1"/>
          </p:cNvSpPr>
          <p:nvPr>
            <p:ph type="title"/>
          </p:nvPr>
        </p:nvSpPr>
        <p:spPr>
          <a:xfrm>
            <a:off x="412115" y="800100"/>
            <a:ext cx="2237740" cy="848360"/>
          </a:xfrm>
          <a:prstGeom prst="rect">
            <a:avLst/>
          </a:prstGeom>
        </p:spPr>
        <p:txBody>
          <a:bodyPr wrap="square" lIns="0" tIns="0" rIns="0" bIns="0">
            <a:spAutoFit/>
          </a:bodyPr>
          <a:lstStyle>
            <a:lvl1pPr>
              <a:defRPr sz="5400" b="0" i="0">
                <a:solidFill>
                  <a:schemeClr val="tx1"/>
                </a:solidFill>
                <a:latin typeface="Arial MT"/>
                <a:cs typeface="Arial MT"/>
              </a:defRPr>
            </a:lvl1pPr>
          </a:lstStyle>
          <a:p/>
        </p:txBody>
      </p:sp>
      <p:sp>
        <p:nvSpPr>
          <p:cNvPr id="3" name="Holder 3"/>
          <p:cNvSpPr>
            <a:spLocks noGrp="1"/>
          </p:cNvSpPr>
          <p:nvPr>
            <p:ph type="body" idx="1"/>
          </p:nvPr>
        </p:nvSpPr>
        <p:spPr>
          <a:xfrm>
            <a:off x="412115" y="1635124"/>
            <a:ext cx="6122034" cy="1783714"/>
          </a:xfrm>
          <a:prstGeom prst="rect">
            <a:avLst/>
          </a:prstGeom>
        </p:spPr>
        <p:txBody>
          <a:bodyPr wrap="square" lIns="0" tIns="0" rIns="0" bIns="0">
            <a:spAutoFit/>
          </a:bodyPr>
          <a:lstStyle>
            <a:lvl1pPr>
              <a:defRPr sz="3200" b="0" i="0">
                <a:solidFill>
                  <a:schemeClr val="tx1"/>
                </a:solidFill>
                <a:latin typeface="宋体" panose="02010600030101010101" pitchFamily="2" charset="-122"/>
                <a:cs typeface="宋体" panose="02010600030101010101" pitchFamily="2" charset="-122"/>
              </a:defRPr>
            </a:lvl1pPr>
          </a:lstStyle>
          <a:p/>
        </p:txBody>
      </p:sp>
      <p:sp>
        <p:nvSpPr>
          <p:cNvPr id="4" name="Holder 4"/>
          <p:cNvSpPr>
            <a:spLocks noGrp="1"/>
          </p:cNvSpPr>
          <p:nvPr>
            <p:ph type="ftr" sz="quarter" idx="5"/>
          </p:nvPr>
        </p:nvSpPr>
        <p:spPr>
          <a:xfrm>
            <a:off x="377190" y="6448038"/>
            <a:ext cx="2707005" cy="280034"/>
          </a:xfrm>
          <a:prstGeom prst="rect">
            <a:avLst/>
          </a:prstGeom>
        </p:spPr>
        <p:txBody>
          <a:bodyPr wrap="square" lIns="0" tIns="0" rIns="0" bIns="0">
            <a:spAutoFit/>
          </a:bodyPr>
          <a:lstStyle>
            <a:lvl1pPr>
              <a:defRPr sz="2000" b="0" i="0">
                <a:solidFill>
                  <a:schemeClr val="bg1"/>
                </a:solidFill>
                <a:latin typeface="宋体" panose="02010600030101010101" pitchFamily="2" charset="-122"/>
                <a:cs typeface="宋体" panose="02010600030101010101" pitchFamily="2" charset="-122"/>
              </a:defRPr>
            </a:lvl1pPr>
          </a:lstStyle>
          <a:p>
            <a:pPr marL="12700">
              <a:lnSpc>
                <a:spcPts val="2205"/>
              </a:lnSpc>
            </a:pPr>
            <a:r>
              <a:rPr dirty="0"/>
              <a:t>奋进新征</a:t>
            </a:r>
            <a:r>
              <a:rPr spc="5" dirty="0"/>
              <a:t>程 </a:t>
            </a:r>
            <a:r>
              <a:rPr dirty="0"/>
              <a:t>建功新时</a:t>
            </a:r>
            <a:r>
              <a:rPr spc="5" dirty="0"/>
              <a:t>代</a:t>
            </a:r>
            <a:endParaRPr spc="5" dirty="0"/>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809588" y="4071942"/>
            <a:ext cx="9644130" cy="1967230"/>
          </a:xfrm>
          <a:prstGeom prst="rect">
            <a:avLst/>
          </a:prstGeom>
        </p:spPr>
        <p:txBody>
          <a:bodyPr vert="horz" wrap="square" lIns="0" tIns="119380" rIns="0" bIns="0" rtlCol="0">
            <a:spAutoFit/>
          </a:bodyPr>
          <a:lstStyle/>
          <a:p>
            <a:pPr marL="298450" indent="-285750">
              <a:lnSpc>
                <a:spcPct val="100000"/>
              </a:lnSpc>
              <a:spcBef>
                <a:spcPts val="1160"/>
              </a:spcBef>
              <a:buFont typeface="Wingdings" panose="05000000000000000000"/>
              <a:buChar char=""/>
              <a:tabLst>
                <a:tab pos="297815" algn="l"/>
                <a:tab pos="298450" algn="l"/>
              </a:tabLst>
            </a:pPr>
            <a:r>
              <a:rPr b="1" dirty="0" smtClean="0">
                <a:solidFill>
                  <a:srgbClr val="FF0000"/>
                </a:solidFill>
                <a:latin typeface="宋体" panose="02010600030101010101" pitchFamily="2" charset="-122"/>
                <a:cs typeface="宋体" panose="02010600030101010101" pitchFamily="2" charset="-122"/>
              </a:rPr>
              <a:t>团队积分规</a:t>
            </a:r>
            <a:r>
              <a:rPr b="1" spc="5" dirty="0" smtClean="0">
                <a:solidFill>
                  <a:srgbClr val="FF0000"/>
                </a:solidFill>
                <a:latin typeface="宋体" panose="02010600030101010101" pitchFamily="2" charset="-122"/>
                <a:cs typeface="宋体" panose="02010600030101010101" pitchFamily="2" charset="-122"/>
              </a:rPr>
              <a:t>则</a:t>
            </a:r>
            <a:endParaRPr b="1" dirty="0">
              <a:solidFill>
                <a:srgbClr val="FF0000"/>
              </a:solidFill>
              <a:latin typeface="宋体" panose="02010600030101010101" pitchFamily="2" charset="-122"/>
              <a:cs typeface="宋体" panose="02010600030101010101" pitchFamily="2" charset="-122"/>
            </a:endParaRPr>
          </a:p>
          <a:p>
            <a:pPr marL="12700" marR="5080" indent="49530" algn="just">
              <a:lnSpc>
                <a:spcPct val="150000"/>
              </a:lnSpc>
              <a:spcBef>
                <a:spcPts val="5"/>
              </a:spcBef>
            </a:pPr>
            <a:r>
              <a:rPr lang="zh-CN" altLang="en-US" b="1" spc="10" dirty="0" smtClean="0">
                <a:latin typeface="宋体" panose="02010600030101010101" pitchFamily="2" charset="-122"/>
                <a:ea typeface="宋体" panose="02010600030101010101" pitchFamily="2" charset="-122"/>
                <a:cs typeface="宋体" panose="02010600030101010101" pitchFamily="2" charset="-122"/>
              </a:rPr>
              <a:t>各项目</a:t>
            </a:r>
            <a:r>
              <a:rPr b="1" spc="10" dirty="0" smtClean="0">
                <a:latin typeface="宋体" panose="02010600030101010101" pitchFamily="2" charset="-122"/>
                <a:ea typeface="宋体" panose="02010600030101010101" pitchFamily="2" charset="-122"/>
                <a:cs typeface="宋体" panose="02010600030101010101" pitchFamily="2" charset="-122"/>
              </a:rPr>
              <a:t>排名积分：</a:t>
            </a:r>
            <a:r>
              <a:rPr lang="zh-CN" altLang="en-US" b="1" spc="10" dirty="0" smtClean="0">
                <a:latin typeface="宋体" panose="02010600030101010101" pitchFamily="2" charset="-122"/>
                <a:ea typeface="宋体" panose="02010600030101010101" pitchFamily="2" charset="-122"/>
                <a:cs typeface="宋体" panose="02010600030101010101" pitchFamily="2" charset="-122"/>
              </a:rPr>
              <a:t>飞盘九宫格和投壶项目以全员投掷的总分进行最终排名，如遇到前三名并列，可进行加时赛，直到最后决出冠亚季军团队；</a:t>
            </a:r>
            <a:r>
              <a:rPr lang="zh-CN" altLang="en-US" b="1" spc="10" dirty="0" smtClean="0">
                <a:latin typeface="宋体" panose="02010600030101010101" pitchFamily="2" charset="-122"/>
                <a:ea typeface="宋体" panose="02010600030101010101" pitchFamily="2" charset="-122"/>
                <a:cs typeface="宋体" panose="02010600030101010101" pitchFamily="2" charset="-122"/>
              </a:rPr>
              <a:t>能量传输，旱地巨龙，众星捧月以计时获取排名，用时最短的排名靠前（计时卡秒表后</a:t>
            </a:r>
            <a:r>
              <a:rPr lang="en-US" altLang="zh-CN" b="1" spc="10" dirty="0" smtClean="0">
                <a:latin typeface="宋体" panose="02010600030101010101" pitchFamily="2" charset="-122"/>
                <a:ea typeface="宋体" panose="02010600030101010101" pitchFamily="2" charset="-122"/>
                <a:cs typeface="宋体" panose="02010600030101010101" pitchFamily="2" charset="-122"/>
              </a:rPr>
              <a:t>4</a:t>
            </a:r>
            <a:r>
              <a:rPr lang="zh-CN" altLang="en-US" b="1" spc="10" dirty="0" smtClean="0">
                <a:latin typeface="宋体" panose="02010600030101010101" pitchFamily="2" charset="-122"/>
                <a:ea typeface="宋体" panose="02010600030101010101" pitchFamily="2" charset="-122"/>
                <a:cs typeface="宋体" panose="02010600030101010101" pitchFamily="2" charset="-122"/>
              </a:rPr>
              <a:t>位）。</a:t>
            </a:r>
            <a:endParaRPr lang="zh-CN" altLang="en-US" b="1" dirty="0" smtClean="0">
              <a:latin typeface="宋体" panose="02010600030101010101" pitchFamily="2" charset="-122"/>
              <a:cs typeface="宋体" panose="02010600030101010101" pitchFamily="2" charset="-122"/>
            </a:endParaRPr>
          </a:p>
          <a:p>
            <a:pPr marL="12700" marR="5080" indent="49530">
              <a:lnSpc>
                <a:spcPct val="150000"/>
              </a:lnSpc>
              <a:spcBef>
                <a:spcPts val="5"/>
              </a:spcBef>
            </a:pPr>
            <a:endParaRPr sz="1400" dirty="0">
              <a:latin typeface="宋体" panose="02010600030101010101" pitchFamily="2" charset="-122"/>
              <a:cs typeface="宋体" panose="02010600030101010101" pitchFamily="2" charset="-122"/>
            </a:endParaRPr>
          </a:p>
        </p:txBody>
      </p:sp>
      <p:sp>
        <p:nvSpPr>
          <p:cNvPr id="5" name="object 5"/>
          <p:cNvSpPr/>
          <p:nvPr/>
        </p:nvSpPr>
        <p:spPr>
          <a:xfrm>
            <a:off x="2595538" y="1357298"/>
            <a:ext cx="7114540" cy="144780"/>
          </a:xfrm>
          <a:custGeom>
            <a:avLst/>
            <a:gdLst/>
            <a:ahLst/>
            <a:cxnLst/>
            <a:rect l="l" t="t" r="r" b="b"/>
            <a:pathLst>
              <a:path w="7114540" h="144780">
                <a:moveTo>
                  <a:pt x="7114032" y="144780"/>
                </a:moveTo>
                <a:lnTo>
                  <a:pt x="0" y="144780"/>
                </a:lnTo>
                <a:lnTo>
                  <a:pt x="0" y="0"/>
                </a:lnTo>
                <a:lnTo>
                  <a:pt x="7114032" y="0"/>
                </a:lnTo>
                <a:lnTo>
                  <a:pt x="7114032" y="144780"/>
                </a:lnTo>
                <a:close/>
              </a:path>
            </a:pathLst>
          </a:custGeom>
          <a:solidFill>
            <a:srgbClr val="F5DC41"/>
          </a:solidFill>
        </p:spPr>
        <p:txBody>
          <a:bodyPr wrap="square" lIns="0" tIns="0" rIns="0" bIns="0" rtlCol="0"/>
          <a:lstStyle/>
          <a:p/>
        </p:txBody>
      </p:sp>
      <p:sp>
        <p:nvSpPr>
          <p:cNvPr id="6" name="object 6"/>
          <p:cNvSpPr txBox="1"/>
          <p:nvPr/>
        </p:nvSpPr>
        <p:spPr>
          <a:xfrm>
            <a:off x="666712" y="2428868"/>
            <a:ext cx="10877550" cy="1724025"/>
          </a:xfrm>
          <a:prstGeom prst="rect">
            <a:avLst/>
          </a:prstGeom>
        </p:spPr>
        <p:txBody>
          <a:bodyPr vert="horz" wrap="square" lIns="0" tIns="13335" rIns="0" bIns="0" rtlCol="0">
            <a:spAutoFit/>
          </a:bodyPr>
          <a:lstStyle/>
          <a:p>
            <a:pPr marL="182245" indent="-170180">
              <a:lnSpc>
                <a:spcPct val="100000"/>
              </a:lnSpc>
              <a:spcBef>
                <a:spcPts val="1020"/>
              </a:spcBef>
              <a:buSzPct val="94000"/>
              <a:buFont typeface="Arial MT"/>
              <a:buAutoNum type="arabicPeriod"/>
              <a:tabLst>
                <a:tab pos="182880" algn="l"/>
              </a:tabLst>
            </a:pPr>
            <a:r>
              <a:rPr lang="zh-CN" altLang="en-US" b="1" dirty="0" smtClean="0">
                <a:solidFill>
                  <a:srgbClr val="C00000"/>
                </a:solidFill>
                <a:latin typeface="宋体" panose="02010600030101010101" pitchFamily="2" charset="-122"/>
                <a:cs typeface="宋体" panose="02010600030101010101" pitchFamily="2" charset="-122"/>
              </a:rPr>
              <a:t>本届趣味运动会赛事</a:t>
            </a:r>
            <a:r>
              <a:rPr b="1" dirty="0" smtClean="0">
                <a:solidFill>
                  <a:srgbClr val="C00000"/>
                </a:solidFill>
                <a:latin typeface="宋体" panose="02010600030101010101" pitchFamily="2" charset="-122"/>
                <a:cs typeface="宋体" panose="02010600030101010101" pitchFamily="2" charset="-122"/>
              </a:rPr>
              <a:t>由</a:t>
            </a:r>
            <a:r>
              <a:rPr lang="en-US" b="1" dirty="0" smtClean="0">
                <a:solidFill>
                  <a:srgbClr val="C00000"/>
                </a:solidFill>
                <a:latin typeface="宋体" panose="02010600030101010101" pitchFamily="2" charset="-122"/>
                <a:cs typeface="宋体" panose="02010600030101010101" pitchFamily="2" charset="-122"/>
              </a:rPr>
              <a:t>5</a:t>
            </a:r>
            <a:r>
              <a:rPr b="1" dirty="0" smtClean="0">
                <a:solidFill>
                  <a:srgbClr val="C00000"/>
                </a:solidFill>
                <a:latin typeface="宋体" panose="02010600030101010101" pitchFamily="2" charset="-122"/>
                <a:cs typeface="宋体" panose="02010600030101010101" pitchFamily="2" charset="-122"/>
              </a:rPr>
              <a:t>个</a:t>
            </a:r>
            <a:r>
              <a:rPr lang="zh-CN" altLang="en-US" b="1" dirty="0" smtClean="0">
                <a:solidFill>
                  <a:srgbClr val="C00000"/>
                </a:solidFill>
                <a:latin typeface="宋体" panose="02010600030101010101" pitchFamily="2" charset="-122"/>
                <a:cs typeface="宋体" panose="02010600030101010101" pitchFamily="2" charset="-122"/>
              </a:rPr>
              <a:t>项目</a:t>
            </a:r>
            <a:r>
              <a:rPr b="1" dirty="0" smtClean="0">
                <a:solidFill>
                  <a:srgbClr val="C00000"/>
                </a:solidFill>
                <a:latin typeface="宋体" panose="02010600030101010101" pitchFamily="2" charset="-122"/>
                <a:cs typeface="宋体" panose="02010600030101010101" pitchFamily="2" charset="-122"/>
              </a:rPr>
              <a:t>构成</a:t>
            </a:r>
            <a:r>
              <a:rPr lang="zh-CN" altLang="en-US" b="1" dirty="0" smtClean="0">
                <a:solidFill>
                  <a:srgbClr val="C00000"/>
                </a:solidFill>
                <a:latin typeface="宋体" panose="02010600030101010101" pitchFamily="2" charset="-122"/>
                <a:cs typeface="宋体" panose="02010600030101010101" pitchFamily="2" charset="-122"/>
              </a:rPr>
              <a:t>，每个团队可选其中的</a:t>
            </a:r>
            <a:r>
              <a:rPr lang="en-US" altLang="zh-CN" b="1" dirty="0" smtClean="0">
                <a:solidFill>
                  <a:srgbClr val="C00000"/>
                </a:solidFill>
                <a:latin typeface="宋体" panose="02010600030101010101" pitchFamily="2" charset="-122"/>
                <a:cs typeface="宋体" panose="02010600030101010101" pitchFamily="2" charset="-122"/>
              </a:rPr>
              <a:t>3</a:t>
            </a:r>
            <a:r>
              <a:rPr lang="zh-CN" altLang="en-US" b="1" dirty="0" smtClean="0">
                <a:solidFill>
                  <a:srgbClr val="C00000"/>
                </a:solidFill>
                <a:latin typeface="宋体" panose="02010600030101010101" pitchFamily="2" charset="-122"/>
                <a:cs typeface="宋体" panose="02010600030101010101" pitchFamily="2" charset="-122"/>
              </a:rPr>
              <a:t>个项目报名，每队人数</a:t>
            </a:r>
            <a:r>
              <a:rPr lang="en-US" altLang="zh-CN" b="1" dirty="0" smtClean="0">
                <a:solidFill>
                  <a:srgbClr val="C00000"/>
                </a:solidFill>
                <a:latin typeface="宋体" panose="02010600030101010101" pitchFamily="2" charset="-122"/>
                <a:cs typeface="宋体" panose="02010600030101010101" pitchFamily="2" charset="-122"/>
              </a:rPr>
              <a:t>8-15</a:t>
            </a:r>
            <a:r>
              <a:rPr lang="zh-CN" altLang="en-US" b="1" dirty="0" smtClean="0">
                <a:solidFill>
                  <a:srgbClr val="C00000"/>
                </a:solidFill>
                <a:latin typeface="宋体" panose="02010600030101010101" pitchFamily="2" charset="-122"/>
                <a:cs typeface="宋体" panose="02010600030101010101" pitchFamily="2" charset="-122"/>
              </a:rPr>
              <a:t>人（不得少于</a:t>
            </a:r>
            <a:r>
              <a:rPr lang="en-US" altLang="zh-CN" b="1" dirty="0" smtClean="0">
                <a:solidFill>
                  <a:srgbClr val="C00000"/>
                </a:solidFill>
                <a:latin typeface="宋体" panose="02010600030101010101" pitchFamily="2" charset="-122"/>
                <a:cs typeface="宋体" panose="02010600030101010101" pitchFamily="2" charset="-122"/>
              </a:rPr>
              <a:t>8</a:t>
            </a:r>
            <a:r>
              <a:rPr lang="zh-CN" altLang="en-US" b="1" dirty="0" smtClean="0">
                <a:solidFill>
                  <a:srgbClr val="C00000"/>
                </a:solidFill>
                <a:latin typeface="宋体" panose="02010600030101010101" pitchFamily="2" charset="-122"/>
                <a:cs typeface="宋体" panose="02010600030101010101" pitchFamily="2" charset="-122"/>
              </a:rPr>
              <a:t>人）。</a:t>
            </a:r>
            <a:endParaRPr b="1" dirty="0">
              <a:latin typeface="Arial MT"/>
              <a:cs typeface="Arial MT"/>
            </a:endParaRPr>
          </a:p>
          <a:p>
            <a:pPr marL="12700" marR="5080">
              <a:lnSpc>
                <a:spcPct val="150000"/>
              </a:lnSpc>
              <a:spcBef>
                <a:spcPts val="10"/>
              </a:spcBef>
              <a:buSzPct val="94000"/>
              <a:buFont typeface="Arial MT"/>
              <a:buAutoNum type="arabicPeriod"/>
              <a:tabLst>
                <a:tab pos="186055" algn="l"/>
              </a:tabLst>
            </a:pPr>
            <a:r>
              <a:rPr lang="en-US" b="1" spc="15" dirty="0" smtClean="0">
                <a:solidFill>
                  <a:srgbClr val="C00000"/>
                </a:solidFill>
                <a:latin typeface="宋体" panose="02010600030101010101" pitchFamily="2" charset="-122"/>
                <a:cs typeface="宋体" panose="02010600030101010101" pitchFamily="2" charset="-122"/>
              </a:rPr>
              <a:t>5</a:t>
            </a:r>
            <a:r>
              <a:rPr b="1" spc="15" dirty="0" smtClean="0">
                <a:solidFill>
                  <a:srgbClr val="C00000"/>
                </a:solidFill>
                <a:latin typeface="宋体" panose="02010600030101010101" pitchFamily="2" charset="-122"/>
                <a:cs typeface="宋体" panose="02010600030101010101" pitchFamily="2" charset="-122"/>
              </a:rPr>
              <a:t>个</a:t>
            </a:r>
            <a:r>
              <a:rPr lang="zh-CN" altLang="en-US" b="1" spc="15" dirty="0" smtClean="0">
                <a:solidFill>
                  <a:srgbClr val="C00000"/>
                </a:solidFill>
                <a:latin typeface="宋体" panose="02010600030101010101" pitchFamily="2" charset="-122"/>
                <a:cs typeface="宋体" panose="02010600030101010101" pitchFamily="2" charset="-122"/>
              </a:rPr>
              <a:t>项目同时开始</a:t>
            </a:r>
            <a:r>
              <a:rPr b="1" spc="15" dirty="0" smtClean="0">
                <a:solidFill>
                  <a:srgbClr val="C00000"/>
                </a:solidFill>
                <a:latin typeface="宋体" panose="02010600030101010101" pitchFamily="2" charset="-122"/>
                <a:cs typeface="宋体" panose="02010600030101010101" pitchFamily="2" charset="-122"/>
              </a:rPr>
              <a:t>，</a:t>
            </a:r>
            <a:r>
              <a:rPr lang="zh-CN" altLang="en-US" b="1" spc="15" dirty="0" smtClean="0">
                <a:solidFill>
                  <a:srgbClr val="C00000"/>
                </a:solidFill>
                <a:latin typeface="宋体" panose="02010600030101010101" pitchFamily="2" charset="-122"/>
                <a:cs typeface="宋体" panose="02010600030101010101" pitchFamily="2" charset="-122"/>
              </a:rPr>
              <a:t>提前排序，现场检录</a:t>
            </a:r>
            <a:r>
              <a:rPr lang="zh-CN" altLang="en-US" b="1" spc="20" dirty="0" smtClean="0">
                <a:solidFill>
                  <a:srgbClr val="C00000"/>
                </a:solidFill>
                <a:latin typeface="宋体" panose="02010600030101010101" pitchFamily="2" charset="-122"/>
                <a:cs typeface="宋体" panose="02010600030101010101" pitchFamily="2" charset="-122"/>
              </a:rPr>
              <a:t>。每个项目取前三名团队，分出冠亚季军。</a:t>
            </a:r>
            <a:endParaRPr b="1" dirty="0">
              <a:latin typeface="宋体" panose="02010600030101010101" pitchFamily="2" charset="-122"/>
              <a:cs typeface="宋体" panose="02010600030101010101" pitchFamily="2" charset="-122"/>
            </a:endParaRPr>
          </a:p>
          <a:p>
            <a:pPr marL="1198880" marR="3225800" indent="-1186815">
              <a:lnSpc>
                <a:spcPct val="150000"/>
              </a:lnSpc>
              <a:spcBef>
                <a:spcPts val="10"/>
              </a:spcBef>
            </a:pPr>
            <a:endParaRPr sz="1600" dirty="0">
              <a:latin typeface="宋体" panose="02010600030101010101" pitchFamily="2" charset="-122"/>
              <a:cs typeface="宋体" panose="02010600030101010101" pitchFamily="2" charset="-122"/>
            </a:endParaRPr>
          </a:p>
          <a:p>
            <a:pPr marL="396875">
              <a:lnSpc>
                <a:spcPct val="100000"/>
              </a:lnSpc>
              <a:spcBef>
                <a:spcPts val="960"/>
              </a:spcBef>
            </a:pPr>
            <a:r>
              <a:rPr lang="en-US" sz="1600" spc="-5" dirty="0" smtClean="0">
                <a:solidFill>
                  <a:srgbClr val="C00000"/>
                </a:solidFill>
                <a:latin typeface="Arial MT"/>
                <a:cs typeface="Arial MT"/>
              </a:rPr>
              <a:t> </a:t>
            </a:r>
            <a:endParaRPr sz="1600" dirty="0">
              <a:latin typeface="宋体" panose="02010600030101010101" pitchFamily="2" charset="-122"/>
              <a:cs typeface="宋体" panose="02010600030101010101" pitchFamily="2" charset="-122"/>
            </a:endParaRPr>
          </a:p>
        </p:txBody>
      </p:sp>
      <p:sp>
        <p:nvSpPr>
          <p:cNvPr id="9" name="object 3"/>
          <p:cNvSpPr txBox="1"/>
          <p:nvPr/>
        </p:nvSpPr>
        <p:spPr>
          <a:xfrm>
            <a:off x="2809852" y="214290"/>
            <a:ext cx="6786610" cy="1134745"/>
          </a:xfrm>
          <a:prstGeom prst="rect">
            <a:avLst/>
          </a:prstGeom>
        </p:spPr>
        <p:txBody>
          <a:bodyPr vert="horz" wrap="square" lIns="0" tIns="119380" rIns="0" bIns="0" rtlCol="0">
            <a:spAutoFit/>
          </a:bodyPr>
          <a:lstStyle/>
          <a:p>
            <a:pPr marL="12700" marR="5080" indent="49530">
              <a:lnSpc>
                <a:spcPct val="150000"/>
              </a:lnSpc>
              <a:spcBef>
                <a:spcPts val="5"/>
              </a:spcBef>
            </a:pPr>
            <a:r>
              <a:rPr lang="zh-CN" altLang="en-US" sz="4400" dirty="0" smtClean="0">
                <a:latin typeface="宋体" panose="02010600030101010101" pitchFamily="2" charset="-122"/>
                <a:cs typeface="宋体" panose="02010600030101010101" pitchFamily="2" charset="-122"/>
              </a:rPr>
              <a:t> </a:t>
            </a:r>
            <a:r>
              <a:rPr sz="4400" dirty="0" smtClean="0">
                <a:latin typeface="宋体" panose="02010600030101010101" pitchFamily="2" charset="-122"/>
                <a:cs typeface="宋体" panose="02010600030101010101" pitchFamily="2" charset="-122"/>
              </a:rPr>
              <a:t>趣味运动会项目规则</a:t>
            </a:r>
            <a:endParaRPr sz="4400" dirty="0" smtClean="0">
              <a:latin typeface="宋体" panose="02010600030101010101" pitchFamily="2" charset="-122"/>
              <a:cs typeface="宋体" panose="0201060003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05180" y="844549"/>
            <a:ext cx="2322195" cy="331470"/>
          </a:xfrm>
          <a:prstGeom prst="rect">
            <a:avLst/>
          </a:prstGeom>
        </p:spPr>
        <p:txBody>
          <a:bodyPr vert="horz" wrap="square" lIns="0" tIns="13335" rIns="0" bIns="0" rtlCol="0">
            <a:spAutoFit/>
          </a:bodyPr>
          <a:lstStyle/>
          <a:p>
            <a:pPr marL="12700">
              <a:lnSpc>
                <a:spcPct val="100000"/>
              </a:lnSpc>
              <a:spcBef>
                <a:spcPts val="105"/>
              </a:spcBef>
            </a:pPr>
            <a:r>
              <a:rPr sz="2000" b="1" spc="10" dirty="0" smtClean="0">
                <a:latin typeface="Microsoft YaHei UI" panose="020B0503020204020204" charset="-122"/>
                <a:cs typeface="Microsoft YaHei UI" panose="020B0503020204020204" charset="-122"/>
              </a:rPr>
              <a:t>趣味</a:t>
            </a:r>
            <a:r>
              <a:rPr lang="zh-CN" altLang="en-US" sz="2000" b="1" spc="10" dirty="0" smtClean="0">
                <a:latin typeface="Microsoft YaHei UI" panose="020B0503020204020204" charset="-122"/>
                <a:cs typeface="Microsoft YaHei UI" panose="020B0503020204020204" charset="-122"/>
              </a:rPr>
              <a:t>运动会</a:t>
            </a:r>
            <a:r>
              <a:rPr sz="2000" b="1" spc="10" dirty="0" smtClean="0">
                <a:latin typeface="Microsoft YaHei UI" panose="020B0503020204020204" charset="-122"/>
                <a:cs typeface="Microsoft YaHei UI" panose="020B0503020204020204" charset="-122"/>
              </a:rPr>
              <a:t>项目规</a:t>
            </a:r>
            <a:r>
              <a:rPr sz="2000" b="1" spc="5" dirty="0" smtClean="0">
                <a:latin typeface="Microsoft YaHei UI" panose="020B0503020204020204" charset="-122"/>
                <a:cs typeface="Microsoft YaHei UI" panose="020B0503020204020204" charset="-122"/>
              </a:rPr>
              <a:t>则</a:t>
            </a:r>
            <a:endParaRPr sz="2000" dirty="0">
              <a:latin typeface="Microsoft YaHei UI" panose="020B0503020204020204" charset="-122"/>
              <a:cs typeface="Microsoft YaHei UI" panose="020B0503020204020204" charset="-122"/>
            </a:endParaRPr>
          </a:p>
        </p:txBody>
      </p:sp>
      <p:sp>
        <p:nvSpPr>
          <p:cNvPr id="4" name="object 4"/>
          <p:cNvSpPr txBox="1"/>
          <p:nvPr/>
        </p:nvSpPr>
        <p:spPr>
          <a:xfrm>
            <a:off x="595274" y="1630679"/>
            <a:ext cx="5813145" cy="4036060"/>
          </a:xfrm>
          <a:prstGeom prst="rect">
            <a:avLst/>
          </a:prstGeom>
        </p:spPr>
        <p:txBody>
          <a:bodyPr vert="horz" wrap="square" lIns="0" tIns="12700" rIns="0" bIns="0" rtlCol="0">
            <a:spAutoFit/>
          </a:bodyPr>
          <a:lstStyle/>
          <a:p>
            <a:pPr marL="12700">
              <a:lnSpc>
                <a:spcPct val="100000"/>
              </a:lnSpc>
              <a:spcBef>
                <a:spcPts val="100"/>
              </a:spcBef>
            </a:pPr>
            <a:r>
              <a:rPr sz="2800" b="1" spc="-5" dirty="0">
                <a:latin typeface="宋体" panose="02010600030101010101" pitchFamily="2" charset="-122"/>
                <a:ea typeface="宋体" panose="02010600030101010101" pitchFamily="2" charset="-122"/>
                <a:cs typeface="宋体" panose="02010600030101010101" pitchFamily="2" charset="-122"/>
              </a:rPr>
              <a:t>1</a:t>
            </a:r>
            <a:r>
              <a:rPr sz="2800" b="1" spc="-5" dirty="0" smtClean="0">
                <a:latin typeface="宋体" panose="02010600030101010101" pitchFamily="2" charset="-122"/>
                <a:ea typeface="宋体" panose="02010600030101010101" pitchFamily="2" charset="-122"/>
                <a:cs typeface="宋体" panose="02010600030101010101" pitchFamily="2" charset="-122"/>
              </a:rPr>
              <a:t>.</a:t>
            </a:r>
            <a:r>
              <a:rPr lang="zh-CN" altLang="en-US" sz="2800" b="1" spc="-5" dirty="0" smtClean="0">
                <a:latin typeface="宋体" panose="02010600030101010101" pitchFamily="2" charset="-122"/>
                <a:ea typeface="宋体" panose="02010600030101010101" pitchFamily="2" charset="-122"/>
                <a:cs typeface="宋体" panose="02010600030101010101" pitchFamily="2" charset="-122"/>
              </a:rPr>
              <a:t>飞盘九宫格</a:t>
            </a:r>
            <a:r>
              <a:rPr sz="1800" spc="-5" dirty="0" smtClean="0">
                <a:latin typeface="宋体" panose="02010600030101010101" pitchFamily="2" charset="-122"/>
                <a:cs typeface="宋体" panose="02010600030101010101" pitchFamily="2" charset="-122"/>
              </a:rPr>
              <a:t>（</a:t>
            </a:r>
            <a:r>
              <a:rPr lang="en-US" spc="-5" dirty="0" smtClean="0">
                <a:solidFill>
                  <a:srgbClr val="FF0000"/>
                </a:solidFill>
                <a:latin typeface="Arial MT"/>
                <a:cs typeface="宋体" panose="02010600030101010101" pitchFamily="2" charset="-122"/>
              </a:rPr>
              <a:t>8</a:t>
            </a:r>
            <a:r>
              <a:rPr sz="1800" dirty="0" smtClean="0">
                <a:solidFill>
                  <a:srgbClr val="FF0000"/>
                </a:solidFill>
                <a:latin typeface="宋体" panose="02010600030101010101" pitchFamily="2" charset="-122"/>
                <a:cs typeface="宋体" panose="02010600030101010101" pitchFamily="2" charset="-122"/>
              </a:rPr>
              <a:t>人参加</a:t>
            </a:r>
            <a:r>
              <a:rPr sz="1800" dirty="0" smtClean="0">
                <a:latin typeface="宋体" panose="02010600030101010101" pitchFamily="2" charset="-122"/>
                <a:cs typeface="宋体" panose="02010600030101010101" pitchFamily="2" charset="-122"/>
              </a:rPr>
              <a:t>）</a:t>
            </a:r>
            <a:endParaRPr sz="1800" dirty="0">
              <a:latin typeface="宋体" panose="02010600030101010101" pitchFamily="2" charset="-122"/>
              <a:cs typeface="宋体" panose="02010600030101010101" pitchFamily="2" charset="-122"/>
            </a:endParaRPr>
          </a:p>
          <a:p>
            <a:pPr>
              <a:lnSpc>
                <a:spcPct val="100000"/>
              </a:lnSpc>
              <a:spcBef>
                <a:spcPts val="60"/>
              </a:spcBef>
            </a:pPr>
            <a:endParaRPr sz="1700" dirty="0">
              <a:latin typeface="宋体" panose="02010600030101010101" pitchFamily="2" charset="-122"/>
              <a:cs typeface="宋体" panose="02010600030101010101" pitchFamily="2" charset="-122"/>
            </a:endParaRPr>
          </a:p>
          <a:p>
            <a:pPr marL="12700" marR="5080">
              <a:lnSpc>
                <a:spcPts val="2150"/>
              </a:lnSpc>
            </a:pPr>
            <a:r>
              <a:rPr dirty="0" smtClean="0">
                <a:latin typeface="宋体" panose="02010600030101010101" pitchFamily="2" charset="-122"/>
                <a:ea typeface="宋体" panose="02010600030101010101" pitchFamily="2" charset="-122"/>
                <a:cs typeface="宋体" panose="02010600030101010101" pitchFamily="2" charset="-122"/>
              </a:rPr>
              <a:t>每个团队</a:t>
            </a:r>
            <a:r>
              <a:rPr lang="en-US" spc="-5" dirty="0" smtClean="0">
                <a:latin typeface="宋体" panose="02010600030101010101" pitchFamily="2" charset="-122"/>
                <a:ea typeface="宋体" panose="02010600030101010101" pitchFamily="2" charset="-122"/>
                <a:cs typeface="宋体" panose="02010600030101010101" pitchFamily="2" charset="-122"/>
              </a:rPr>
              <a:t>8</a:t>
            </a:r>
            <a:r>
              <a:rPr dirty="0" smtClean="0">
                <a:latin typeface="宋体" panose="02010600030101010101" pitchFamily="2" charset="-122"/>
                <a:ea typeface="宋体" panose="02010600030101010101" pitchFamily="2" charset="-122"/>
                <a:cs typeface="宋体" panose="02010600030101010101" pitchFamily="2" charset="-122"/>
              </a:rPr>
              <a:t>名队员参赛</a:t>
            </a:r>
            <a:r>
              <a:rPr lang="zh-CN" altLang="en-US" dirty="0" smtClean="0">
                <a:latin typeface="宋体" panose="02010600030101010101" pitchFamily="2" charset="-122"/>
                <a:ea typeface="宋体" panose="02010600030101010101" pitchFamily="2" charset="-122"/>
                <a:cs typeface="宋体" panose="02010600030101010101" pitchFamily="2" charset="-122"/>
              </a:rPr>
              <a:t>（不限男女）</a:t>
            </a:r>
            <a:r>
              <a:rPr dirty="0" smtClean="0">
                <a:latin typeface="宋体" panose="02010600030101010101" pitchFamily="2" charset="-122"/>
                <a:ea typeface="宋体" panose="02010600030101010101" pitchFamily="2" charset="-122"/>
                <a:cs typeface="宋体" panose="02010600030101010101" pitchFamily="2" charset="-122"/>
              </a:rPr>
              <a:t>，参赛队员</a:t>
            </a:r>
            <a:r>
              <a:rPr lang="zh-CN" altLang="en-US" dirty="0" smtClean="0">
                <a:latin typeface="宋体" panose="02010600030101010101" pitchFamily="2" charset="-122"/>
                <a:ea typeface="宋体" panose="02010600030101010101" pitchFamily="2" charset="-122"/>
                <a:cs typeface="宋体" panose="02010600030101010101" pitchFamily="2" charset="-122"/>
              </a:rPr>
              <a:t>在指定位置站立开始投盘，每人</a:t>
            </a:r>
            <a:r>
              <a:rPr lang="en-US" altLang="zh-CN" dirty="0" smtClean="0">
                <a:latin typeface="宋体" panose="02010600030101010101" pitchFamily="2" charset="-122"/>
                <a:ea typeface="宋体" panose="02010600030101010101" pitchFamily="2" charset="-122"/>
                <a:cs typeface="宋体" panose="02010600030101010101" pitchFamily="2" charset="-122"/>
              </a:rPr>
              <a:t>1</a:t>
            </a:r>
            <a:r>
              <a:rPr lang="zh-CN" altLang="en-US" dirty="0" smtClean="0">
                <a:latin typeface="宋体" panose="02010600030101010101" pitchFamily="2" charset="-122"/>
                <a:ea typeface="宋体" panose="02010600030101010101" pitchFamily="2" charset="-122"/>
                <a:cs typeface="宋体" panose="02010600030101010101" pitchFamily="2" charset="-122"/>
              </a:rPr>
              <a:t>次投盘机会（在规定时间内快速投出），</a:t>
            </a:r>
            <a:r>
              <a:rPr lang="en-US" altLang="zh-CN" dirty="0" smtClean="0">
                <a:latin typeface="宋体" panose="02010600030101010101" pitchFamily="2" charset="-122"/>
                <a:ea typeface="宋体" panose="02010600030101010101" pitchFamily="2" charset="-122"/>
                <a:cs typeface="宋体" panose="02010600030101010101" pitchFamily="2" charset="-122"/>
              </a:rPr>
              <a:t>1-9</a:t>
            </a:r>
            <a:r>
              <a:rPr lang="zh-CN" altLang="en-US" dirty="0" smtClean="0">
                <a:latin typeface="宋体" panose="02010600030101010101" pitchFamily="2" charset="-122"/>
                <a:ea typeface="宋体" panose="02010600030101010101" pitchFamily="2" charset="-122"/>
                <a:cs typeface="宋体" panose="02010600030101010101" pitchFamily="2" charset="-122"/>
              </a:rPr>
              <a:t>个格代表不同的分值</a:t>
            </a:r>
            <a:r>
              <a:rPr dirty="0" smtClean="0">
                <a:latin typeface="宋体" panose="02010600030101010101" pitchFamily="2" charset="-122"/>
                <a:ea typeface="宋体" panose="02010600030101010101" pitchFamily="2" charset="-122"/>
                <a:cs typeface="宋体" panose="02010600030101010101" pitchFamily="2" charset="-122"/>
              </a:rPr>
              <a:t>，最终</a:t>
            </a:r>
            <a:r>
              <a:rPr lang="en-US" dirty="0" smtClean="0">
                <a:latin typeface="宋体" panose="02010600030101010101" pitchFamily="2" charset="-122"/>
                <a:ea typeface="宋体" panose="02010600030101010101" pitchFamily="2" charset="-122"/>
                <a:cs typeface="宋体" panose="02010600030101010101" pitchFamily="2" charset="-122"/>
              </a:rPr>
              <a:t>8</a:t>
            </a:r>
            <a:r>
              <a:rPr lang="zh-CN" altLang="en-US" dirty="0" smtClean="0">
                <a:latin typeface="宋体" panose="02010600030101010101" pitchFamily="2" charset="-122"/>
                <a:ea typeface="宋体" panose="02010600030101010101" pitchFamily="2" charset="-122"/>
                <a:cs typeface="宋体" panose="02010600030101010101" pitchFamily="2" charset="-122"/>
              </a:rPr>
              <a:t>人所投总分数相加，积分最多者名列前茅</a:t>
            </a:r>
            <a:r>
              <a:rPr dirty="0" smtClean="0">
                <a:latin typeface="宋体" panose="02010600030101010101" pitchFamily="2" charset="-122"/>
                <a:ea typeface="宋体" panose="02010600030101010101" pitchFamily="2" charset="-122"/>
                <a:cs typeface="宋体" panose="02010600030101010101" pitchFamily="2" charset="-122"/>
              </a:rPr>
              <a:t>。</a:t>
            </a:r>
            <a:endParaRPr dirty="0">
              <a:latin typeface="宋体" panose="02010600030101010101" pitchFamily="2" charset="-122"/>
              <a:ea typeface="宋体" panose="02010600030101010101" pitchFamily="2" charset="-122"/>
              <a:cs typeface="宋体" panose="02010600030101010101" pitchFamily="2" charset="-122"/>
            </a:endParaRPr>
          </a:p>
          <a:p>
            <a:pPr marL="12700" marR="30480">
              <a:lnSpc>
                <a:spcPct val="100000"/>
              </a:lnSpc>
            </a:pPr>
            <a:r>
              <a:rPr dirty="0">
                <a:latin typeface="宋体" panose="02010600030101010101" pitchFamily="2" charset="-122"/>
                <a:ea typeface="宋体" panose="02010600030101010101" pitchFamily="2" charset="-122"/>
                <a:cs typeface="宋体" panose="02010600030101010101" pitchFamily="2" charset="-122"/>
              </a:rPr>
              <a:t>例</a:t>
            </a:r>
            <a:r>
              <a:rPr spc="-5" dirty="0" smtClean="0">
                <a:latin typeface="宋体" panose="02010600030101010101" pitchFamily="2" charset="-122"/>
                <a:ea typeface="宋体" panose="02010600030101010101" pitchFamily="2" charset="-122"/>
                <a:cs typeface="宋体" panose="02010600030101010101" pitchFamily="2" charset="-122"/>
              </a:rPr>
              <a:t>：</a:t>
            </a:r>
            <a:r>
              <a:rPr lang="en-US" spc="-5" dirty="0" smtClean="0">
                <a:latin typeface="宋体" panose="02010600030101010101" pitchFamily="2" charset="-122"/>
                <a:ea typeface="宋体" panose="02010600030101010101" pitchFamily="2" charset="-122"/>
                <a:cs typeface="宋体" panose="02010600030101010101" pitchFamily="2" charset="-122"/>
              </a:rPr>
              <a:t>8</a:t>
            </a:r>
            <a:r>
              <a:rPr dirty="0" smtClean="0">
                <a:latin typeface="宋体" panose="02010600030101010101" pitchFamily="2" charset="-122"/>
                <a:ea typeface="宋体" panose="02010600030101010101" pitchFamily="2" charset="-122"/>
                <a:cs typeface="宋体" panose="02010600030101010101" pitchFamily="2" charset="-122"/>
              </a:rPr>
              <a:t>名参赛队员按顺序在起</a:t>
            </a:r>
            <a:r>
              <a:rPr lang="zh-CN" altLang="en-US" dirty="0" smtClean="0">
                <a:latin typeface="宋体" panose="02010600030101010101" pitchFamily="2" charset="-122"/>
                <a:ea typeface="宋体" panose="02010600030101010101" pitchFamily="2" charset="-122"/>
                <a:cs typeface="宋体" panose="02010600030101010101" pitchFamily="2" charset="-122"/>
              </a:rPr>
              <a:t>投</a:t>
            </a:r>
            <a:r>
              <a:rPr dirty="0" smtClean="0">
                <a:latin typeface="宋体" panose="02010600030101010101" pitchFamily="2" charset="-122"/>
                <a:ea typeface="宋体" panose="02010600030101010101" pitchFamily="2" charset="-122"/>
                <a:cs typeface="宋体" panose="02010600030101010101" pitchFamily="2" charset="-122"/>
              </a:rPr>
              <a:t>线后做好准备</a:t>
            </a:r>
            <a:r>
              <a:rPr dirty="0">
                <a:latin typeface="宋体" panose="02010600030101010101" pitchFamily="2" charset="-122"/>
                <a:ea typeface="宋体" panose="02010600030101010101" pitchFamily="2" charset="-122"/>
                <a:cs typeface="宋体" panose="02010600030101010101" pitchFamily="2" charset="-122"/>
              </a:rPr>
              <a:t>，</a:t>
            </a:r>
            <a:r>
              <a:rPr dirty="0" smtClean="0">
                <a:latin typeface="宋体" panose="02010600030101010101" pitchFamily="2" charset="-122"/>
                <a:ea typeface="宋体" panose="02010600030101010101" pitchFamily="2" charset="-122"/>
                <a:cs typeface="宋体" panose="02010600030101010101" pitchFamily="2" charset="-122"/>
              </a:rPr>
              <a:t>裁判发令后</a:t>
            </a:r>
            <a:r>
              <a:rPr dirty="0">
                <a:latin typeface="宋体" panose="02010600030101010101" pitchFamily="2" charset="-122"/>
                <a:ea typeface="宋体" panose="02010600030101010101" pitchFamily="2" charset="-122"/>
                <a:cs typeface="宋体" panose="02010600030101010101" pitchFamily="2" charset="-122"/>
              </a:rPr>
              <a:t>，第</a:t>
            </a:r>
            <a:r>
              <a:rPr spc="-5" dirty="0" smtClean="0">
                <a:latin typeface="宋体" panose="02010600030101010101" pitchFamily="2" charset="-122"/>
                <a:ea typeface="宋体" panose="02010600030101010101" pitchFamily="2" charset="-122"/>
                <a:cs typeface="宋体" panose="02010600030101010101" pitchFamily="2" charset="-122"/>
              </a:rPr>
              <a:t>1</a:t>
            </a:r>
            <a:r>
              <a:rPr lang="zh-CN" altLang="en-US" spc="-5" dirty="0" smtClean="0">
                <a:latin typeface="宋体" panose="02010600030101010101" pitchFamily="2" charset="-122"/>
                <a:ea typeface="宋体" panose="02010600030101010101" pitchFamily="2" charset="-122"/>
                <a:cs typeface="宋体" panose="02010600030101010101" pitchFamily="2" charset="-122"/>
              </a:rPr>
              <a:t>位队员进行</a:t>
            </a:r>
            <a:r>
              <a:rPr lang="en-US" altLang="zh-CN" spc="-5" dirty="0" smtClean="0">
                <a:latin typeface="宋体" panose="02010600030101010101" pitchFamily="2" charset="-122"/>
                <a:ea typeface="宋体" panose="02010600030101010101" pitchFamily="2" charset="-122"/>
                <a:cs typeface="宋体" panose="02010600030101010101" pitchFamily="2" charset="-122"/>
              </a:rPr>
              <a:t>1</a:t>
            </a:r>
            <a:r>
              <a:rPr lang="zh-CN" altLang="en-US" spc="-5" dirty="0" smtClean="0">
                <a:latin typeface="宋体" panose="02010600030101010101" pitchFamily="2" charset="-122"/>
                <a:ea typeface="宋体" panose="02010600030101010101" pitchFamily="2" charset="-122"/>
                <a:cs typeface="宋体" panose="02010600030101010101" pitchFamily="2" charset="-122"/>
              </a:rPr>
              <a:t>次投盘</a:t>
            </a:r>
            <a:r>
              <a:rPr dirty="0" smtClean="0">
                <a:latin typeface="宋体" panose="02010600030101010101" pitchFamily="2" charset="-122"/>
                <a:ea typeface="宋体" panose="02010600030101010101" pitchFamily="2" charset="-122"/>
                <a:cs typeface="宋体" panose="02010600030101010101" pitchFamily="2" charset="-122"/>
              </a:rPr>
              <a:t>，</a:t>
            </a:r>
            <a:r>
              <a:rPr lang="zh-CN" altLang="en-US" dirty="0" smtClean="0">
                <a:latin typeface="宋体" panose="02010600030101010101" pitchFamily="2" charset="-122"/>
                <a:ea typeface="宋体" panose="02010600030101010101" pitchFamily="2" charset="-122"/>
                <a:cs typeface="宋体" panose="02010600030101010101" pitchFamily="2" charset="-122"/>
              </a:rPr>
              <a:t>裁判计分后，小组下一位</a:t>
            </a:r>
            <a:r>
              <a:rPr dirty="0" smtClean="0">
                <a:latin typeface="宋体" panose="02010600030101010101" pitchFamily="2" charset="-122"/>
                <a:ea typeface="宋体" panose="02010600030101010101" pitchFamily="2" charset="-122"/>
                <a:cs typeface="宋体" panose="02010600030101010101" pitchFamily="2" charset="-122"/>
              </a:rPr>
              <a:t>队员</a:t>
            </a:r>
            <a:r>
              <a:rPr lang="zh-CN" altLang="en-US" dirty="0" smtClean="0">
                <a:latin typeface="宋体" panose="02010600030101010101" pitchFamily="2" charset="-122"/>
                <a:ea typeface="宋体" panose="02010600030101010101" pitchFamily="2" charset="-122"/>
                <a:cs typeface="宋体" panose="02010600030101010101" pitchFamily="2" charset="-122"/>
              </a:rPr>
              <a:t>在起点处</a:t>
            </a:r>
            <a:r>
              <a:rPr dirty="0" smtClean="0">
                <a:latin typeface="宋体" panose="02010600030101010101" pitchFamily="2" charset="-122"/>
                <a:ea typeface="宋体" panose="02010600030101010101" pitchFamily="2" charset="-122"/>
                <a:cs typeface="宋体" panose="02010600030101010101" pitchFamily="2" charset="-122"/>
              </a:rPr>
              <a:t>以同样的方式</a:t>
            </a:r>
            <a:r>
              <a:rPr lang="zh-CN" altLang="en-US" dirty="0" smtClean="0">
                <a:latin typeface="宋体" panose="02010600030101010101" pitchFamily="2" charset="-122"/>
                <a:ea typeface="宋体" panose="02010600030101010101" pitchFamily="2" charset="-122"/>
                <a:cs typeface="宋体" panose="02010600030101010101" pitchFamily="2" charset="-122"/>
              </a:rPr>
              <a:t>投盘</a:t>
            </a:r>
            <a:r>
              <a:rPr dirty="0" smtClean="0">
                <a:latin typeface="宋体" panose="02010600030101010101" pitchFamily="2" charset="-122"/>
                <a:ea typeface="宋体" panose="02010600030101010101" pitchFamily="2" charset="-122"/>
                <a:cs typeface="宋体" panose="02010600030101010101" pitchFamily="2" charset="-122"/>
              </a:rPr>
              <a:t>，</a:t>
            </a:r>
            <a:r>
              <a:rPr dirty="0">
                <a:latin typeface="宋体" panose="02010600030101010101" pitchFamily="2" charset="-122"/>
                <a:ea typeface="宋体" panose="02010600030101010101" pitchFamily="2" charset="-122"/>
                <a:cs typeface="宋体" panose="02010600030101010101" pitchFamily="2" charset="-122"/>
              </a:rPr>
              <a:t>以最后</a:t>
            </a:r>
            <a:r>
              <a:rPr spc="-5" dirty="0">
                <a:latin typeface="宋体" panose="02010600030101010101" pitchFamily="2" charset="-122"/>
                <a:ea typeface="宋体" panose="02010600030101010101" pitchFamily="2" charset="-122"/>
                <a:cs typeface="宋体" panose="02010600030101010101" pitchFamily="2" charset="-122"/>
              </a:rPr>
              <a:t>1</a:t>
            </a:r>
            <a:r>
              <a:rPr dirty="0" smtClean="0">
                <a:latin typeface="宋体" panose="02010600030101010101" pitchFamily="2" charset="-122"/>
                <a:ea typeface="宋体" panose="02010600030101010101" pitchFamily="2" charset="-122"/>
                <a:cs typeface="宋体" panose="02010600030101010101" pitchFamily="2" charset="-122"/>
              </a:rPr>
              <a:t>名队员</a:t>
            </a:r>
            <a:r>
              <a:rPr lang="zh-CN" altLang="en-US" dirty="0" smtClean="0">
                <a:latin typeface="宋体" panose="02010600030101010101" pitchFamily="2" charset="-122"/>
                <a:ea typeface="宋体" panose="02010600030101010101" pitchFamily="2" charset="-122"/>
                <a:cs typeface="宋体" panose="02010600030101010101" pitchFamily="2" charset="-122"/>
              </a:rPr>
              <a:t>完成投盘本团队此项目结束</a:t>
            </a:r>
            <a:r>
              <a:rPr dirty="0" smtClean="0">
                <a:latin typeface="宋体" panose="02010600030101010101" pitchFamily="2" charset="-122"/>
                <a:ea typeface="宋体" panose="02010600030101010101" pitchFamily="2" charset="-122"/>
                <a:cs typeface="宋体" panose="02010600030101010101" pitchFamily="2" charset="-122"/>
              </a:rPr>
              <a:t>。</a:t>
            </a:r>
            <a:endParaRPr dirty="0">
              <a:latin typeface="宋体" panose="02010600030101010101" pitchFamily="2" charset="-122"/>
              <a:ea typeface="宋体" panose="02010600030101010101" pitchFamily="2" charset="-122"/>
              <a:cs typeface="宋体" panose="02010600030101010101" pitchFamily="2" charset="-122"/>
            </a:endParaRPr>
          </a:p>
          <a:p>
            <a:pPr>
              <a:lnSpc>
                <a:spcPct val="100000"/>
              </a:lnSpc>
              <a:spcBef>
                <a:spcPts val="35"/>
              </a:spcBef>
            </a:pPr>
            <a:endParaRPr dirty="0">
              <a:latin typeface="宋体" panose="02010600030101010101" pitchFamily="2" charset="-122"/>
              <a:ea typeface="宋体" panose="02010600030101010101" pitchFamily="2" charset="-122"/>
              <a:cs typeface="宋体" panose="02010600030101010101" pitchFamily="2" charset="-122"/>
            </a:endParaRPr>
          </a:p>
          <a:p>
            <a:pPr marL="12700" marR="229235">
              <a:lnSpc>
                <a:spcPct val="100000"/>
              </a:lnSpc>
            </a:pPr>
            <a:r>
              <a:rPr dirty="0">
                <a:latin typeface="宋体" panose="02010600030101010101" pitchFamily="2" charset="-122"/>
                <a:ea typeface="宋体" panose="02010600030101010101" pitchFamily="2" charset="-122"/>
                <a:cs typeface="宋体" panose="02010600030101010101" pitchFamily="2" charset="-122"/>
              </a:rPr>
              <a:t>注：比赛过程中</a:t>
            </a:r>
            <a:r>
              <a:rPr lang="zh-CN" dirty="0">
                <a:latin typeface="宋体" panose="02010600030101010101" pitchFamily="2" charset="-122"/>
                <a:ea typeface="宋体" panose="02010600030101010101" pitchFamily="2" charset="-122"/>
                <a:cs typeface="宋体" panose="02010600030101010101" pitchFamily="2" charset="-122"/>
              </a:rPr>
              <a:t>必</a:t>
            </a:r>
            <a:r>
              <a:rPr dirty="0" smtClean="0">
                <a:latin typeface="宋体" panose="02010600030101010101" pitchFamily="2" charset="-122"/>
                <a:ea typeface="宋体" panose="02010600030101010101" pitchFamily="2" charset="-122"/>
                <a:cs typeface="宋体" panose="02010600030101010101" pitchFamily="2" charset="-122"/>
              </a:rPr>
              <a:t>须按</a:t>
            </a:r>
            <a:r>
              <a:rPr lang="zh-CN" altLang="en-US" dirty="0" smtClean="0">
                <a:latin typeface="宋体" panose="02010600030101010101" pitchFamily="2" charset="-122"/>
                <a:ea typeface="宋体" panose="02010600030101010101" pitchFamily="2" charset="-122"/>
                <a:cs typeface="宋体" panose="02010600030101010101" pitchFamily="2" charset="-122"/>
              </a:rPr>
              <a:t>裁判</a:t>
            </a:r>
            <a:r>
              <a:rPr dirty="0" smtClean="0">
                <a:latin typeface="宋体" panose="02010600030101010101" pitchFamily="2" charset="-122"/>
                <a:ea typeface="宋体" panose="02010600030101010101" pitchFamily="2" charset="-122"/>
                <a:cs typeface="宋体" panose="02010600030101010101" pitchFamily="2" charset="-122"/>
              </a:rPr>
              <a:t>规定</a:t>
            </a:r>
            <a:r>
              <a:rPr lang="zh-CN" dirty="0" smtClean="0">
                <a:latin typeface="宋体" panose="02010600030101010101" pitchFamily="2" charset="-122"/>
                <a:ea typeface="宋体" panose="02010600030101010101" pitchFamily="2" charset="-122"/>
                <a:cs typeface="宋体" panose="02010600030101010101" pitchFamily="2" charset="-122"/>
              </a:rPr>
              <a:t>的</a:t>
            </a:r>
            <a:r>
              <a:rPr lang="zh-CN" altLang="en-US" dirty="0" smtClean="0">
                <a:latin typeface="宋体" panose="02010600030101010101" pitchFamily="2" charset="-122"/>
                <a:ea typeface="宋体" panose="02010600030101010101" pitchFamily="2" charset="-122"/>
                <a:cs typeface="宋体" panose="02010600030101010101" pitchFamily="2" charset="-122"/>
              </a:rPr>
              <a:t>示范</a:t>
            </a:r>
            <a:r>
              <a:rPr lang="zh-CN" dirty="0" smtClean="0">
                <a:latin typeface="宋体" panose="02010600030101010101" pitchFamily="2" charset="-122"/>
                <a:ea typeface="宋体" panose="02010600030101010101" pitchFamily="2" charset="-122"/>
                <a:cs typeface="宋体" panose="02010600030101010101" pitchFamily="2" charset="-122"/>
              </a:rPr>
              <a:t>动作</a:t>
            </a:r>
            <a:r>
              <a:rPr lang="zh-CN" altLang="en-US" dirty="0" smtClean="0">
                <a:latin typeface="宋体" panose="02010600030101010101" pitchFamily="2" charset="-122"/>
                <a:ea typeface="宋体" panose="02010600030101010101" pitchFamily="2" charset="-122"/>
                <a:cs typeface="宋体" panose="02010600030101010101" pitchFamily="2" charset="-122"/>
              </a:rPr>
              <a:t>投盘</a:t>
            </a:r>
            <a:r>
              <a:rPr dirty="0" smtClean="0">
                <a:latin typeface="宋体" panose="02010600030101010101" pitchFamily="2" charset="-122"/>
                <a:ea typeface="宋体" panose="02010600030101010101" pitchFamily="2" charset="-122"/>
                <a:cs typeface="宋体" panose="02010600030101010101" pitchFamily="2" charset="-122"/>
              </a:rPr>
              <a:t>，如有</a:t>
            </a:r>
            <a:r>
              <a:rPr lang="zh-CN" altLang="en-US" dirty="0" smtClean="0">
                <a:latin typeface="宋体" panose="02010600030101010101" pitchFamily="2" charset="-122"/>
                <a:ea typeface="宋体" panose="02010600030101010101" pitchFamily="2" charset="-122"/>
                <a:cs typeface="宋体" panose="02010600030101010101" pitchFamily="2" charset="-122"/>
              </a:rPr>
              <a:t>踩线</a:t>
            </a:r>
            <a:r>
              <a:rPr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a:t>
            </a:r>
            <a:r>
              <a:rPr lang="zh-CN" altLang="en-US"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替代投盘等</a:t>
            </a:r>
            <a:r>
              <a:rPr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不</a:t>
            </a:r>
            <a:r>
              <a:rPr dirty="0" smtClean="0">
                <a:solidFill>
                  <a:schemeClr val="tx1"/>
                </a:solidFill>
                <a:latin typeface="宋体" panose="02010600030101010101" pitchFamily="2" charset="-122"/>
                <a:ea typeface="宋体" panose="02010600030101010101" pitchFamily="2" charset="-122"/>
                <a:cs typeface="宋体" panose="02010600030101010101" pitchFamily="2" charset="-122"/>
              </a:rPr>
              <a:t>遵</a:t>
            </a:r>
            <a:r>
              <a:rPr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守规则</a:t>
            </a:r>
            <a:r>
              <a:rPr lang="zh-CN" altLang="en-US"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的</a:t>
            </a:r>
            <a:r>
              <a:rPr dirty="0" smtClean="0">
                <a:latin typeface="宋体" panose="02010600030101010101" pitchFamily="2" charset="-122"/>
                <a:ea typeface="宋体" panose="02010600030101010101" pitchFamily="2" charset="-122"/>
                <a:cs typeface="宋体" panose="02010600030101010101" pitchFamily="2" charset="-122"/>
              </a:rPr>
              <a:t>违规举动视为犯规，</a:t>
            </a:r>
            <a:r>
              <a:rPr lang="zh-CN" altLang="en-US" dirty="0" smtClean="0">
                <a:latin typeface="宋体" panose="02010600030101010101" pitchFamily="2" charset="-122"/>
                <a:ea typeface="宋体" panose="02010600030101010101" pitchFamily="2" charset="-122"/>
                <a:cs typeface="宋体" panose="02010600030101010101" pitchFamily="2" charset="-122"/>
              </a:rPr>
              <a:t>犯规情节严重的当前计分为零</a:t>
            </a:r>
            <a:r>
              <a:rPr dirty="0" smtClean="0">
                <a:latin typeface="宋体" panose="02010600030101010101" pitchFamily="2" charset="-122"/>
                <a:ea typeface="宋体" panose="02010600030101010101" pitchFamily="2" charset="-122"/>
                <a:cs typeface="宋体" panose="02010600030101010101" pitchFamily="2" charset="-122"/>
              </a:rPr>
              <a:t>，</a:t>
            </a:r>
            <a:r>
              <a:rPr dirty="0">
                <a:latin typeface="宋体" panose="02010600030101010101" pitchFamily="2" charset="-122"/>
                <a:ea typeface="宋体" panose="02010600030101010101" pitchFamily="2" charset="-122"/>
                <a:cs typeface="宋体" panose="02010600030101010101" pitchFamily="2" charset="-122"/>
              </a:rPr>
              <a:t>计</a:t>
            </a:r>
            <a:r>
              <a:rPr dirty="0" smtClean="0">
                <a:latin typeface="宋体" panose="02010600030101010101" pitchFamily="2" charset="-122"/>
                <a:ea typeface="宋体" panose="02010600030101010101" pitchFamily="2" charset="-122"/>
                <a:cs typeface="宋体" panose="02010600030101010101" pitchFamily="2" charset="-122"/>
              </a:rPr>
              <a:t>入比赛最终成绩</a:t>
            </a:r>
            <a:r>
              <a:rPr lang="zh-CN" altLang="en-US" dirty="0" smtClean="0">
                <a:latin typeface="宋体" panose="02010600030101010101" pitchFamily="2" charset="-122"/>
                <a:ea typeface="宋体" panose="02010600030101010101" pitchFamily="2" charset="-122"/>
                <a:cs typeface="宋体" panose="02010600030101010101" pitchFamily="2" charset="-122"/>
              </a:rPr>
              <a:t>。</a:t>
            </a:r>
            <a:endParaRPr dirty="0">
              <a:latin typeface="宋体" panose="02010600030101010101" pitchFamily="2" charset="-122"/>
              <a:ea typeface="宋体" panose="02010600030101010101" pitchFamily="2" charset="-122"/>
              <a:cs typeface="宋体" panose="02010600030101010101" pitchFamily="2" charset="-122"/>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2205"/>
              </a:lnSpc>
            </a:pPr>
            <a:r>
              <a:rPr dirty="0"/>
              <a:t>奋进新征</a:t>
            </a:r>
            <a:r>
              <a:rPr spc="5" dirty="0"/>
              <a:t>程 </a:t>
            </a:r>
            <a:r>
              <a:rPr dirty="0"/>
              <a:t>建功新时</a:t>
            </a:r>
            <a:r>
              <a:rPr spc="5" dirty="0"/>
              <a:t>代</a:t>
            </a:r>
            <a:endParaRPr spc="5" dirty="0"/>
          </a:p>
        </p:txBody>
      </p:sp>
      <p:pic>
        <p:nvPicPr>
          <p:cNvPr id="7" name="Picture 3"/>
          <p:cNvPicPr>
            <a:picLocks noChangeAspect="1" noChangeArrowheads="1"/>
          </p:cNvPicPr>
          <p:nvPr/>
        </p:nvPicPr>
        <p:blipFill>
          <a:blip r:embed="rId1"/>
          <a:srcRect/>
          <a:stretch>
            <a:fillRect/>
          </a:stretch>
        </p:blipFill>
        <p:spPr bwMode="auto">
          <a:xfrm>
            <a:off x="7167570" y="1214422"/>
            <a:ext cx="4095779" cy="4857784"/>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05180" y="844549"/>
            <a:ext cx="2322195" cy="320675"/>
          </a:xfrm>
          <a:prstGeom prst="rect">
            <a:avLst/>
          </a:prstGeom>
        </p:spPr>
        <p:txBody>
          <a:bodyPr vert="horz" wrap="square" lIns="0" tIns="13335" rIns="0" bIns="0" rtlCol="0">
            <a:spAutoFit/>
          </a:bodyPr>
          <a:lstStyle/>
          <a:p>
            <a:pPr marL="12700">
              <a:lnSpc>
                <a:spcPct val="100000"/>
              </a:lnSpc>
              <a:spcBef>
                <a:spcPts val="105"/>
              </a:spcBef>
            </a:pPr>
            <a:r>
              <a:rPr sz="2000" b="1" spc="10" dirty="0" smtClean="0">
                <a:latin typeface="Microsoft YaHei UI" panose="020B0503020204020204" charset="-122"/>
                <a:cs typeface="Microsoft YaHei UI" panose="020B0503020204020204" charset="-122"/>
                <a:sym typeface="+mn-ea"/>
              </a:rPr>
              <a:t>趣味</a:t>
            </a:r>
            <a:r>
              <a:rPr lang="zh-CN" altLang="en-US" sz="2000" b="1" spc="10" dirty="0" smtClean="0">
                <a:latin typeface="Microsoft YaHei UI" panose="020B0503020204020204" charset="-122"/>
                <a:cs typeface="Microsoft YaHei UI" panose="020B0503020204020204" charset="-122"/>
                <a:sym typeface="+mn-ea"/>
              </a:rPr>
              <a:t>运动会</a:t>
            </a:r>
            <a:r>
              <a:rPr sz="2000" b="1" spc="10" dirty="0" smtClean="0">
                <a:latin typeface="Microsoft YaHei UI" panose="020B0503020204020204" charset="-122"/>
                <a:cs typeface="Microsoft YaHei UI" panose="020B0503020204020204" charset="-122"/>
                <a:sym typeface="+mn-ea"/>
              </a:rPr>
              <a:t>项目规</a:t>
            </a:r>
            <a:r>
              <a:rPr sz="2000" b="1" spc="5" dirty="0" smtClean="0">
                <a:latin typeface="Microsoft YaHei UI" panose="020B0503020204020204" charset="-122"/>
                <a:cs typeface="Microsoft YaHei UI" panose="020B0503020204020204" charset="-122"/>
                <a:sym typeface="+mn-ea"/>
              </a:rPr>
              <a:t>则</a:t>
            </a:r>
            <a:endParaRPr sz="2000">
              <a:latin typeface="Microsoft YaHei UI" panose="020B0503020204020204" charset="-122"/>
              <a:cs typeface="Microsoft YaHei UI" panose="020B0503020204020204" charset="-122"/>
            </a:endParaRPr>
          </a:p>
        </p:txBody>
      </p:sp>
      <p:sp>
        <p:nvSpPr>
          <p:cNvPr id="4" name="object 4"/>
          <p:cNvSpPr txBox="1"/>
          <p:nvPr/>
        </p:nvSpPr>
        <p:spPr>
          <a:xfrm>
            <a:off x="984250" y="1699259"/>
            <a:ext cx="5516880" cy="3767455"/>
          </a:xfrm>
          <a:prstGeom prst="rect">
            <a:avLst/>
          </a:prstGeom>
        </p:spPr>
        <p:txBody>
          <a:bodyPr vert="horz" wrap="square" lIns="0" tIns="12700" rIns="0" bIns="0" rtlCol="0">
            <a:spAutoFit/>
          </a:bodyPr>
          <a:lstStyle/>
          <a:p>
            <a:pPr marL="12700">
              <a:lnSpc>
                <a:spcPct val="100000"/>
              </a:lnSpc>
              <a:spcBef>
                <a:spcPts val="100"/>
              </a:spcBef>
            </a:pPr>
            <a:r>
              <a:rPr sz="2800" b="1" spc="-5" dirty="0">
                <a:latin typeface="宋体" panose="02010600030101010101" pitchFamily="2" charset="-122"/>
                <a:ea typeface="宋体" panose="02010600030101010101" pitchFamily="2" charset="-122"/>
                <a:cs typeface="宋体" panose="02010600030101010101" pitchFamily="2" charset="-122"/>
              </a:rPr>
              <a:t>2</a:t>
            </a:r>
            <a:r>
              <a:rPr sz="2800" b="1" spc="-5" dirty="0" smtClean="0">
                <a:latin typeface="宋体" panose="02010600030101010101" pitchFamily="2" charset="-122"/>
                <a:ea typeface="宋体" panose="02010600030101010101" pitchFamily="2" charset="-122"/>
                <a:cs typeface="宋体" panose="02010600030101010101" pitchFamily="2" charset="-122"/>
              </a:rPr>
              <a:t>.</a:t>
            </a:r>
            <a:r>
              <a:rPr lang="zh-CN" altLang="en-US" sz="2800" b="1" spc="-5" dirty="0" smtClean="0">
                <a:latin typeface="宋体" panose="02010600030101010101" pitchFamily="2" charset="-122"/>
                <a:ea typeface="宋体" panose="02010600030101010101" pitchFamily="2" charset="-122"/>
                <a:cs typeface="宋体" panose="02010600030101010101" pitchFamily="2" charset="-122"/>
              </a:rPr>
              <a:t>能量传输</a:t>
            </a:r>
            <a:r>
              <a:rPr sz="1800" spc="-5" dirty="0" smtClean="0">
                <a:latin typeface="宋体" panose="02010600030101010101" pitchFamily="2" charset="-122"/>
                <a:cs typeface="宋体" panose="02010600030101010101" pitchFamily="2" charset="-122"/>
              </a:rPr>
              <a:t>（</a:t>
            </a:r>
            <a:r>
              <a:rPr lang="en-US" spc="-5" dirty="0" smtClean="0">
                <a:solidFill>
                  <a:srgbClr val="FF0000"/>
                </a:solidFill>
                <a:latin typeface="Arial MT"/>
                <a:cs typeface="宋体" panose="02010600030101010101" pitchFamily="2" charset="-122"/>
              </a:rPr>
              <a:t>8</a:t>
            </a:r>
            <a:r>
              <a:rPr sz="1800" dirty="0" smtClean="0">
                <a:solidFill>
                  <a:srgbClr val="FF0000"/>
                </a:solidFill>
                <a:latin typeface="宋体" panose="02010600030101010101" pitchFamily="2" charset="-122"/>
                <a:cs typeface="宋体" panose="02010600030101010101" pitchFamily="2" charset="-122"/>
              </a:rPr>
              <a:t>人参加</a:t>
            </a:r>
            <a:r>
              <a:rPr sz="1800" dirty="0" smtClean="0">
                <a:latin typeface="宋体" panose="02010600030101010101" pitchFamily="2" charset="-122"/>
                <a:cs typeface="宋体" panose="02010600030101010101" pitchFamily="2" charset="-122"/>
              </a:rPr>
              <a:t>）</a:t>
            </a:r>
            <a:endParaRPr sz="1800" dirty="0">
              <a:latin typeface="宋体" panose="02010600030101010101" pitchFamily="2" charset="-122"/>
              <a:cs typeface="宋体" panose="02010600030101010101" pitchFamily="2" charset="-122"/>
            </a:endParaRPr>
          </a:p>
          <a:p>
            <a:pPr>
              <a:lnSpc>
                <a:spcPct val="100000"/>
              </a:lnSpc>
              <a:spcBef>
                <a:spcPts val="30"/>
              </a:spcBef>
            </a:pPr>
            <a:endParaRPr sz="1650" dirty="0">
              <a:latin typeface="宋体" panose="02010600030101010101" pitchFamily="2" charset="-122"/>
              <a:cs typeface="宋体" panose="02010600030101010101" pitchFamily="2" charset="-122"/>
            </a:endParaRPr>
          </a:p>
          <a:p>
            <a:pPr>
              <a:lnSpc>
                <a:spcPct val="100000"/>
              </a:lnSpc>
              <a:spcBef>
                <a:spcPts val="50"/>
              </a:spcBef>
            </a:pPr>
            <a:r>
              <a:rPr lang="zh-CN" altLang="en-US" sz="1800" dirty="0" smtClean="0">
                <a:latin typeface="宋体" panose="02010600030101010101" pitchFamily="2" charset="-122"/>
                <a:ea typeface="宋体" panose="02010600030101010101" pitchFamily="2" charset="-122"/>
                <a:cs typeface="宋体" panose="02010600030101010101" pitchFamily="2" charset="-122"/>
              </a:rPr>
              <a:t>参赛选手</a:t>
            </a:r>
            <a:r>
              <a:rPr lang="en-US" altLang="zh-CN" sz="1800" dirty="0" smtClean="0">
                <a:solidFill>
                  <a:prstClr val="black"/>
                </a:solidFill>
                <a:latin typeface="宋体" panose="02010600030101010101" pitchFamily="2" charset="-122"/>
                <a:ea typeface="宋体" panose="02010600030101010101" pitchFamily="2" charset="-122"/>
                <a:cs typeface="宋体" panose="02010600030101010101" pitchFamily="2" charset="-122"/>
              </a:rPr>
              <a:t>8</a:t>
            </a:r>
            <a:r>
              <a:rPr lang="zh-CN" altLang="zh-CN" dirty="0" smtClean="0">
                <a:solidFill>
                  <a:prstClr val="black"/>
                </a:solidFill>
                <a:latin typeface="宋体" panose="02010600030101010101" pitchFamily="2" charset="-122"/>
                <a:ea typeface="宋体" panose="02010600030101010101" pitchFamily="2" charset="-122"/>
                <a:cs typeface="宋体" panose="02010600030101010101" pitchFamily="2" charset="-122"/>
              </a:rPr>
              <a:t>人为一个团队</a:t>
            </a:r>
            <a:r>
              <a:rPr lang="zh-CN" altLang="en-US" dirty="0" smtClean="0">
                <a:solidFill>
                  <a:prstClr val="black"/>
                </a:solidFill>
                <a:latin typeface="宋体" panose="02010600030101010101" pitchFamily="2" charset="-122"/>
                <a:ea typeface="宋体" panose="02010600030101010101" pitchFamily="2" charset="-122"/>
                <a:cs typeface="宋体" panose="02010600030101010101" pitchFamily="2" charset="-122"/>
              </a:rPr>
              <a:t>（不限男女）</a:t>
            </a:r>
            <a:r>
              <a:rPr lang="zh-CN" altLang="zh-CN" dirty="0" smtClean="0">
                <a:solidFill>
                  <a:prstClr val="black"/>
                </a:solidFill>
                <a:latin typeface="宋体" panose="02010600030101010101" pitchFamily="2" charset="-122"/>
                <a:ea typeface="宋体" panose="02010600030101010101" pitchFamily="2" charset="-122"/>
                <a:cs typeface="宋体" panose="02010600030101010101" pitchFamily="2" charset="-122"/>
              </a:rPr>
              <a:t>，</a:t>
            </a:r>
            <a:r>
              <a:rPr lang="zh-CN" altLang="en-US" dirty="0" smtClean="0">
                <a:solidFill>
                  <a:prstClr val="black"/>
                </a:solidFill>
                <a:latin typeface="宋体" panose="02010600030101010101" pitchFamily="2" charset="-122"/>
                <a:ea typeface="宋体" panose="02010600030101010101" pitchFamily="2" charset="-122"/>
                <a:cs typeface="宋体" panose="02010600030101010101" pitchFamily="2" charset="-122"/>
              </a:rPr>
              <a:t>比赛开始时</a:t>
            </a:r>
            <a:r>
              <a:rPr lang="zh-CN" altLang="en-US" spc="-465" noProof="1" smtClean="0">
                <a:solidFill>
                  <a:prstClr val="black"/>
                </a:solidFill>
                <a:latin typeface="宋体" panose="02010600030101010101" pitchFamily="2" charset="-122"/>
                <a:ea typeface="宋体" panose="02010600030101010101" pitchFamily="2" charset="-122"/>
                <a:cs typeface="宋体" panose="02010600030101010101" pitchFamily="2" charset="-122"/>
              </a:rPr>
              <a:t> </a:t>
            </a:r>
            <a:r>
              <a:rPr lang="zh-CN" altLang="en-US" spc="-465" noProof="1" smtClean="0">
                <a:solidFill>
                  <a:prstClr val="black"/>
                </a:solidFill>
                <a:latin typeface="宋体" panose="02010600030101010101" pitchFamily="2" charset="-122"/>
                <a:ea typeface="宋体" panose="02010600030101010101" pitchFamily="2" charset="-122"/>
                <a:cs typeface="宋体" panose="02010600030101010101" pitchFamily="2" charset="-122"/>
                <a:sym typeface="+mn-ea"/>
              </a:rPr>
              <a:t>所有</a:t>
            </a:r>
            <a:r>
              <a:rPr lang="zh-CN" altLang="en-US" noProof="1" smtClean="0">
                <a:solidFill>
                  <a:prstClr val="black"/>
                </a:solidFill>
                <a:latin typeface="宋体" panose="02010600030101010101" pitchFamily="2" charset="-122"/>
                <a:ea typeface="宋体" panose="02010600030101010101" pitchFamily="2" charset="-122"/>
                <a:cs typeface="宋体" panose="02010600030101010101" pitchFamily="2" charset="-122"/>
                <a:sym typeface="+mn-ea"/>
              </a:rPr>
              <a:t>队员在起点线后，依靠团队配合用最少的时间将“能量球”运输到终点指定区域，且安全落入杯中，视为完成挑战。如中途能量球掉落，或能量球往回走，到终点没落入杯中，都需要从起点重新开始。总用时最少的团队，名次靠前。</a:t>
            </a:r>
            <a:endParaRPr lang="zh-CN" altLang="en-US" dirty="0">
              <a:latin typeface="宋体" panose="02010600030101010101" pitchFamily="2" charset="-122"/>
              <a:ea typeface="宋体" panose="02010600030101010101" pitchFamily="2" charset="-122"/>
              <a:cs typeface="宋体" panose="02010600030101010101" pitchFamily="2" charset="-122"/>
            </a:endParaRPr>
          </a:p>
          <a:p>
            <a:pPr>
              <a:lnSpc>
                <a:spcPct val="100000"/>
              </a:lnSpc>
              <a:spcBef>
                <a:spcPts val="50"/>
              </a:spcBef>
            </a:pPr>
            <a:endParaRPr lang="zh-CN" altLang="en-US" dirty="0">
              <a:latin typeface="宋体" panose="02010600030101010101" pitchFamily="2" charset="-122"/>
              <a:ea typeface="宋体" panose="02010600030101010101" pitchFamily="2" charset="-122"/>
              <a:cs typeface="宋体" panose="02010600030101010101" pitchFamily="2" charset="-122"/>
            </a:endParaRPr>
          </a:p>
          <a:p>
            <a:pPr>
              <a:lnSpc>
                <a:spcPct val="100000"/>
              </a:lnSpc>
              <a:spcBef>
                <a:spcPts val="50"/>
              </a:spcBef>
            </a:pPr>
            <a:r>
              <a:rPr dirty="0" smtClean="0">
                <a:latin typeface="宋体" panose="02010600030101010101" pitchFamily="2" charset="-122"/>
                <a:ea typeface="宋体" panose="02010600030101010101" pitchFamily="2" charset="-122"/>
                <a:cs typeface="宋体" panose="02010600030101010101" pitchFamily="2" charset="-122"/>
              </a:rPr>
              <a:t>注</a:t>
            </a:r>
            <a:r>
              <a:rPr dirty="0">
                <a:latin typeface="宋体" panose="02010600030101010101" pitchFamily="2" charset="-122"/>
                <a:ea typeface="宋体" panose="02010600030101010101" pitchFamily="2" charset="-122"/>
                <a:cs typeface="宋体" panose="02010600030101010101" pitchFamily="2" charset="-122"/>
              </a:rPr>
              <a:t>：</a:t>
            </a:r>
            <a:r>
              <a:rPr dirty="0" smtClean="0">
                <a:latin typeface="宋体" panose="02010600030101010101" pitchFamily="2" charset="-122"/>
                <a:ea typeface="宋体" panose="02010600030101010101" pitchFamily="2" charset="-122"/>
                <a:cs typeface="宋体" panose="02010600030101010101" pitchFamily="2" charset="-122"/>
              </a:rPr>
              <a:t>比赛过程中须按</a:t>
            </a:r>
            <a:r>
              <a:rPr lang="zh-CN" altLang="en-US" dirty="0" smtClean="0">
                <a:latin typeface="宋体" panose="02010600030101010101" pitchFamily="2" charset="-122"/>
                <a:ea typeface="宋体" panose="02010600030101010101" pitchFamily="2" charset="-122"/>
                <a:cs typeface="宋体" panose="02010600030101010101" pitchFamily="2" charset="-122"/>
              </a:rPr>
              <a:t>裁判示范的</a:t>
            </a:r>
            <a:r>
              <a:rPr dirty="0" smtClean="0">
                <a:latin typeface="宋体" panose="02010600030101010101" pitchFamily="2" charset="-122"/>
                <a:ea typeface="宋体" panose="02010600030101010101" pitchFamily="2" charset="-122"/>
                <a:cs typeface="宋体" panose="02010600030101010101" pitchFamily="2" charset="-122"/>
              </a:rPr>
              <a:t>规定路线，</a:t>
            </a:r>
            <a:r>
              <a:rPr lang="zh-CN" altLang="en-US" dirty="0" smtClean="0">
                <a:latin typeface="宋体" panose="02010600030101010101" pitchFamily="2" charset="-122"/>
                <a:ea typeface="宋体" panose="02010600030101010101" pitchFamily="2" charset="-122"/>
                <a:cs typeface="宋体" panose="02010600030101010101" pitchFamily="2" charset="-122"/>
              </a:rPr>
              <a:t>规定动作</a:t>
            </a:r>
            <a:r>
              <a:rPr dirty="0" smtClean="0">
                <a:latin typeface="宋体" panose="02010600030101010101" pitchFamily="2" charset="-122"/>
                <a:ea typeface="宋体" panose="02010600030101010101" pitchFamily="2" charset="-122"/>
                <a:cs typeface="宋体" panose="02010600030101010101" pitchFamily="2" charset="-122"/>
              </a:rPr>
              <a:t>前行；</a:t>
            </a:r>
            <a:r>
              <a:rPr lang="zh-CN" altLang="en-US" dirty="0" smtClean="0">
                <a:latin typeface="宋体" panose="02010600030101010101" pitchFamily="2" charset="-122"/>
                <a:ea typeface="宋体" panose="02010600030101010101" pitchFamily="2" charset="-122"/>
                <a:cs typeface="宋体" panose="02010600030101010101" pitchFamily="2" charset="-122"/>
              </a:rPr>
              <a:t>刻意使</a:t>
            </a:r>
            <a:r>
              <a:rPr lang="zh-CN" altLang="en-US" dirty="0" smtClean="0">
                <a:solidFill>
                  <a:schemeClr val="tx1"/>
                </a:solidFill>
                <a:latin typeface="宋体" panose="02010600030101010101" pitchFamily="2" charset="-122"/>
                <a:ea typeface="宋体" panose="02010600030101010101" pitchFamily="2" charset="-122"/>
                <a:cs typeface="宋体" panose="02010600030101010101" pitchFamily="2" charset="-122"/>
              </a:rPr>
              <a:t>能量球停顿原处或使能量球往回走动，</a:t>
            </a:r>
            <a:r>
              <a:rPr dirty="0" smtClean="0">
                <a:solidFill>
                  <a:schemeClr val="tx1"/>
                </a:solidFill>
                <a:latin typeface="宋体" panose="02010600030101010101" pitchFamily="2" charset="-122"/>
                <a:ea typeface="宋体" panose="02010600030101010101" pitchFamily="2" charset="-122"/>
                <a:cs typeface="宋体" panose="02010600030101010101" pitchFamily="2" charset="-122"/>
              </a:rPr>
              <a:t> </a:t>
            </a:r>
            <a:r>
              <a:rPr lang="zh-CN" altLang="en-US" dirty="0" smtClean="0">
                <a:solidFill>
                  <a:schemeClr val="tx1"/>
                </a:solidFill>
                <a:latin typeface="宋体" panose="02010600030101010101" pitchFamily="2" charset="-122"/>
                <a:ea typeface="宋体" panose="02010600030101010101" pitchFamily="2" charset="-122"/>
                <a:cs typeface="宋体" panose="02010600030101010101" pitchFamily="2" charset="-122"/>
              </a:rPr>
              <a:t>以及</a:t>
            </a:r>
            <a:r>
              <a:rPr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队员身体脱离</a:t>
            </a:r>
            <a:r>
              <a:rPr lang="zh-CN" altLang="en-US" spc="10" dirty="0" smtClean="0">
                <a:latin typeface="宋体" panose="02010600030101010101" pitchFamily="2" charset="-122"/>
                <a:ea typeface="宋体" panose="02010600030101010101" pitchFamily="2" charset="-122"/>
                <a:cs typeface="宋体" panose="02010600030101010101" pitchFamily="2" charset="-122"/>
              </a:rPr>
              <a:t>赛道均</a:t>
            </a:r>
            <a:r>
              <a:rPr dirty="0" smtClean="0">
                <a:latin typeface="宋体" panose="02010600030101010101" pitchFamily="2" charset="-122"/>
                <a:ea typeface="宋体" panose="02010600030101010101" pitchFamily="2" charset="-122"/>
                <a:cs typeface="宋体" panose="02010600030101010101" pitchFamily="2" charset="-122"/>
              </a:rPr>
              <a:t>视为犯规</a:t>
            </a:r>
            <a:r>
              <a:rPr dirty="0">
                <a:latin typeface="宋体" panose="02010600030101010101" pitchFamily="2" charset="-122"/>
                <a:ea typeface="宋体" panose="02010600030101010101" pitchFamily="2" charset="-122"/>
                <a:cs typeface="宋体" panose="02010600030101010101" pitchFamily="2" charset="-122"/>
              </a:rPr>
              <a:t>，</a:t>
            </a:r>
            <a:r>
              <a:rPr dirty="0" smtClean="0">
                <a:latin typeface="宋体" panose="02010600030101010101" pitchFamily="2" charset="-122"/>
                <a:ea typeface="宋体" panose="02010600030101010101" pitchFamily="2" charset="-122"/>
                <a:cs typeface="宋体" panose="02010600030101010101" pitchFamily="2" charset="-122"/>
              </a:rPr>
              <a:t>犯规一次加时</a:t>
            </a:r>
            <a:r>
              <a:rPr lang="en-US" spc="-5" dirty="0" smtClean="0">
                <a:latin typeface="宋体" panose="02010600030101010101" pitchFamily="2" charset="-122"/>
                <a:ea typeface="宋体" panose="02010600030101010101" pitchFamily="2" charset="-122"/>
                <a:cs typeface="宋体" panose="02010600030101010101" pitchFamily="2" charset="-122"/>
              </a:rPr>
              <a:t>5</a:t>
            </a:r>
            <a:r>
              <a:rPr dirty="0" smtClean="0">
                <a:latin typeface="宋体" panose="02010600030101010101" pitchFamily="2" charset="-122"/>
                <a:ea typeface="宋体" panose="02010600030101010101" pitchFamily="2" charset="-122"/>
                <a:cs typeface="宋体" panose="02010600030101010101" pitchFamily="2" charset="-122"/>
              </a:rPr>
              <a:t>秒</a:t>
            </a:r>
            <a:r>
              <a:rPr dirty="0">
                <a:latin typeface="宋体" panose="02010600030101010101" pitchFamily="2" charset="-122"/>
                <a:ea typeface="宋体" panose="02010600030101010101" pitchFamily="2" charset="-122"/>
                <a:cs typeface="宋体" panose="02010600030101010101" pitchFamily="2" charset="-122"/>
              </a:rPr>
              <a:t>，计入比赛最终成绩</a:t>
            </a:r>
            <a:r>
              <a:rPr lang="zh-CN" dirty="0">
                <a:latin typeface="宋体" panose="02010600030101010101" pitchFamily="2" charset="-122"/>
                <a:ea typeface="宋体" panose="02010600030101010101" pitchFamily="2" charset="-122"/>
                <a:cs typeface="宋体" panose="02010600030101010101" pitchFamily="2" charset="-122"/>
              </a:rPr>
              <a:t>。</a:t>
            </a:r>
            <a:endParaRPr lang="zh-CN" dirty="0">
              <a:latin typeface="宋体" panose="02010600030101010101" pitchFamily="2" charset="-122"/>
              <a:ea typeface="宋体" panose="02010600030101010101" pitchFamily="2" charset="-122"/>
              <a:cs typeface="宋体" panose="02010600030101010101" pitchFamily="2" charset="-122"/>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2205"/>
              </a:lnSpc>
            </a:pPr>
            <a:r>
              <a:rPr dirty="0"/>
              <a:t>奋进新征</a:t>
            </a:r>
            <a:r>
              <a:rPr spc="5" dirty="0"/>
              <a:t>程 </a:t>
            </a:r>
            <a:r>
              <a:rPr dirty="0"/>
              <a:t>建功新时</a:t>
            </a:r>
            <a:r>
              <a:rPr spc="5" dirty="0"/>
              <a:t>代</a:t>
            </a:r>
            <a:endParaRPr spc="5" dirty="0"/>
          </a:p>
        </p:txBody>
      </p:sp>
      <p:pic>
        <p:nvPicPr>
          <p:cNvPr id="7" name="Picture 4"/>
          <p:cNvPicPr>
            <a:picLocks noChangeAspect="1" noChangeArrowheads="1"/>
          </p:cNvPicPr>
          <p:nvPr/>
        </p:nvPicPr>
        <p:blipFill>
          <a:blip r:embed="rId1" cstate="print"/>
          <a:stretch>
            <a:fillRect/>
          </a:stretch>
        </p:blipFill>
        <p:spPr bwMode="auto">
          <a:xfrm>
            <a:off x="7175825" y="1628761"/>
            <a:ext cx="3929090" cy="392909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05180" y="844549"/>
            <a:ext cx="2322195" cy="320675"/>
          </a:xfrm>
          <a:prstGeom prst="rect">
            <a:avLst/>
          </a:prstGeom>
        </p:spPr>
        <p:txBody>
          <a:bodyPr vert="horz" wrap="square" lIns="0" tIns="13335" rIns="0" bIns="0" rtlCol="0">
            <a:spAutoFit/>
          </a:bodyPr>
          <a:lstStyle/>
          <a:p>
            <a:pPr marL="12700">
              <a:lnSpc>
                <a:spcPct val="100000"/>
              </a:lnSpc>
              <a:spcBef>
                <a:spcPts val="105"/>
              </a:spcBef>
            </a:pPr>
            <a:r>
              <a:rPr sz="2000" b="1" spc="10" dirty="0" smtClean="0">
                <a:latin typeface="Microsoft YaHei UI" panose="020B0503020204020204" charset="-122"/>
                <a:cs typeface="Microsoft YaHei UI" panose="020B0503020204020204" charset="-122"/>
                <a:sym typeface="+mn-ea"/>
              </a:rPr>
              <a:t>趣味</a:t>
            </a:r>
            <a:r>
              <a:rPr lang="zh-CN" altLang="en-US" sz="2000" b="1" spc="10" dirty="0" smtClean="0">
                <a:latin typeface="Microsoft YaHei UI" panose="020B0503020204020204" charset="-122"/>
                <a:cs typeface="Microsoft YaHei UI" panose="020B0503020204020204" charset="-122"/>
                <a:sym typeface="+mn-ea"/>
              </a:rPr>
              <a:t>运动会</a:t>
            </a:r>
            <a:r>
              <a:rPr sz="2000" b="1" spc="10" dirty="0" smtClean="0">
                <a:latin typeface="Microsoft YaHei UI" panose="020B0503020204020204" charset="-122"/>
                <a:cs typeface="Microsoft YaHei UI" panose="020B0503020204020204" charset="-122"/>
                <a:sym typeface="+mn-ea"/>
              </a:rPr>
              <a:t>项目规</a:t>
            </a:r>
            <a:r>
              <a:rPr sz="2000" b="1" spc="5" dirty="0" smtClean="0">
                <a:latin typeface="Microsoft YaHei UI" panose="020B0503020204020204" charset="-122"/>
                <a:cs typeface="Microsoft YaHei UI" panose="020B0503020204020204" charset="-122"/>
                <a:sym typeface="+mn-ea"/>
              </a:rPr>
              <a:t>则</a:t>
            </a:r>
            <a:endParaRPr sz="2000">
              <a:latin typeface="Microsoft YaHei UI" panose="020B0503020204020204" charset="-122"/>
              <a:cs typeface="Microsoft YaHei UI" panose="020B0503020204020204" charset="-122"/>
            </a:endParaRPr>
          </a:p>
        </p:txBody>
      </p:sp>
      <p:sp>
        <p:nvSpPr>
          <p:cNvPr id="4" name="object 4"/>
          <p:cNvSpPr txBox="1"/>
          <p:nvPr/>
        </p:nvSpPr>
        <p:spPr>
          <a:xfrm>
            <a:off x="984250" y="1699259"/>
            <a:ext cx="5334000" cy="3476625"/>
          </a:xfrm>
          <a:prstGeom prst="rect">
            <a:avLst/>
          </a:prstGeom>
        </p:spPr>
        <p:txBody>
          <a:bodyPr vert="horz" wrap="square" lIns="0" tIns="12700" rIns="0" bIns="0" rtlCol="0">
            <a:spAutoFit/>
          </a:bodyPr>
          <a:lstStyle/>
          <a:p>
            <a:pPr marL="12700">
              <a:lnSpc>
                <a:spcPct val="100000"/>
              </a:lnSpc>
              <a:spcBef>
                <a:spcPts val="100"/>
              </a:spcBef>
            </a:pPr>
            <a:r>
              <a:rPr lang="en-US" sz="2800" b="1" spc="-5" dirty="0">
                <a:latin typeface="宋体" panose="02010600030101010101" pitchFamily="2" charset="-122"/>
                <a:ea typeface="宋体" panose="02010600030101010101" pitchFamily="2" charset="-122"/>
                <a:cs typeface="宋体" panose="02010600030101010101" pitchFamily="2" charset="-122"/>
              </a:rPr>
              <a:t>3</a:t>
            </a:r>
            <a:r>
              <a:rPr sz="2800" b="1" spc="-5" dirty="0" smtClean="0">
                <a:latin typeface="宋体" panose="02010600030101010101" pitchFamily="2" charset="-122"/>
                <a:ea typeface="宋体" panose="02010600030101010101" pitchFamily="2" charset="-122"/>
                <a:cs typeface="宋体" panose="02010600030101010101" pitchFamily="2" charset="-122"/>
              </a:rPr>
              <a:t>.</a:t>
            </a:r>
            <a:r>
              <a:rPr lang="zh-CN" altLang="en-US" sz="2800" b="1" spc="-5" dirty="0" smtClean="0">
                <a:latin typeface="宋体" panose="02010600030101010101" pitchFamily="2" charset="-122"/>
                <a:ea typeface="宋体" panose="02010600030101010101" pitchFamily="2" charset="-122"/>
                <a:cs typeface="宋体" panose="02010600030101010101" pitchFamily="2" charset="-122"/>
              </a:rPr>
              <a:t>旱地巨龙</a:t>
            </a:r>
            <a:r>
              <a:rPr sz="1800" spc="-5" dirty="0" smtClean="0">
                <a:latin typeface="宋体" panose="02010600030101010101" pitchFamily="2" charset="-122"/>
                <a:cs typeface="宋体" panose="02010600030101010101" pitchFamily="2" charset="-122"/>
              </a:rPr>
              <a:t>（</a:t>
            </a:r>
            <a:r>
              <a:rPr lang="en-US" sz="1800" spc="-5" dirty="0" smtClean="0">
                <a:solidFill>
                  <a:srgbClr val="FF0000"/>
                </a:solidFill>
                <a:latin typeface="Arial MT"/>
                <a:cs typeface="宋体" panose="02010600030101010101" pitchFamily="2" charset="-122"/>
              </a:rPr>
              <a:t>8</a:t>
            </a:r>
            <a:r>
              <a:rPr sz="1800" dirty="0" smtClean="0">
                <a:solidFill>
                  <a:srgbClr val="FF0000"/>
                </a:solidFill>
                <a:latin typeface="宋体" panose="02010600030101010101" pitchFamily="2" charset="-122"/>
                <a:cs typeface="宋体" panose="02010600030101010101" pitchFamily="2" charset="-122"/>
              </a:rPr>
              <a:t>人参加</a:t>
            </a:r>
            <a:r>
              <a:rPr sz="1800" dirty="0" smtClean="0">
                <a:latin typeface="宋体" panose="02010600030101010101" pitchFamily="2" charset="-122"/>
                <a:cs typeface="宋体" panose="02010600030101010101" pitchFamily="2" charset="-122"/>
              </a:rPr>
              <a:t>）</a:t>
            </a:r>
            <a:endParaRPr sz="1800" dirty="0">
              <a:latin typeface="宋体" panose="02010600030101010101" pitchFamily="2" charset="-122"/>
              <a:cs typeface="宋体" panose="02010600030101010101" pitchFamily="2" charset="-122"/>
            </a:endParaRPr>
          </a:p>
          <a:p>
            <a:pPr>
              <a:lnSpc>
                <a:spcPct val="100000"/>
              </a:lnSpc>
              <a:spcBef>
                <a:spcPts val="50"/>
              </a:spcBef>
            </a:pPr>
            <a:endParaRPr sz="1650" dirty="0">
              <a:latin typeface="宋体" panose="02010600030101010101" pitchFamily="2" charset="-122"/>
              <a:cs typeface="宋体" panose="02010600030101010101" pitchFamily="2" charset="-122"/>
            </a:endParaRPr>
          </a:p>
          <a:p>
            <a:pPr>
              <a:lnSpc>
                <a:spcPct val="100000"/>
              </a:lnSpc>
            </a:pPr>
            <a:r>
              <a:rPr lang="zh-CN" dirty="0" smtClean="0">
                <a:latin typeface="宋体" panose="02010600030101010101" pitchFamily="2" charset="-122"/>
                <a:ea typeface="宋体" panose="02010600030101010101" pitchFamily="2" charset="-122"/>
                <a:cs typeface="宋体" panose="02010600030101010101" pitchFamily="2" charset="-122"/>
              </a:rPr>
              <a:t>每</a:t>
            </a:r>
            <a:r>
              <a:rPr lang="zh-CN" dirty="0">
                <a:latin typeface="宋体" panose="02010600030101010101" pitchFamily="2" charset="-122"/>
                <a:ea typeface="宋体" panose="02010600030101010101" pitchFamily="2" charset="-122"/>
                <a:cs typeface="宋体" panose="02010600030101010101" pitchFamily="2" charset="-122"/>
              </a:rPr>
              <a:t>团队派选</a:t>
            </a:r>
            <a:r>
              <a:rPr lang="zh-CN" dirty="0" smtClean="0">
                <a:latin typeface="宋体" panose="02010600030101010101" pitchFamily="2" charset="-122"/>
                <a:ea typeface="宋体" panose="02010600030101010101" pitchFamily="2" charset="-122"/>
                <a:cs typeface="宋体" panose="02010600030101010101" pitchFamily="2" charset="-122"/>
              </a:rPr>
              <a:t>出</a:t>
            </a:r>
            <a:r>
              <a:rPr lang="en-US" altLang="zh-CN" dirty="0" smtClean="0">
                <a:latin typeface="宋体" panose="02010600030101010101" pitchFamily="2" charset="-122"/>
                <a:ea typeface="宋体" panose="02010600030101010101" pitchFamily="2" charset="-122"/>
                <a:cs typeface="宋体" panose="02010600030101010101" pitchFamily="2" charset="-122"/>
              </a:rPr>
              <a:t>8</a:t>
            </a:r>
            <a:r>
              <a:rPr lang="zh-CN" altLang="en-US" dirty="0" smtClean="0">
                <a:latin typeface="宋体" panose="02010600030101010101" pitchFamily="2" charset="-122"/>
                <a:ea typeface="宋体" panose="02010600030101010101" pitchFamily="2" charset="-122"/>
                <a:cs typeface="宋体" panose="02010600030101010101" pitchFamily="2" charset="-122"/>
              </a:rPr>
              <a:t>名</a:t>
            </a:r>
            <a:r>
              <a:rPr lang="zh-CN" altLang="en-US" dirty="0">
                <a:latin typeface="宋体" panose="02010600030101010101" pitchFamily="2" charset="-122"/>
                <a:ea typeface="宋体" panose="02010600030101010101" pitchFamily="2" charset="-122"/>
                <a:cs typeface="宋体" panose="02010600030101010101" pitchFamily="2" charset="-122"/>
              </a:rPr>
              <a:t>队员</a:t>
            </a:r>
            <a:r>
              <a:rPr lang="zh-CN" altLang="en-US" dirty="0" smtClean="0">
                <a:latin typeface="宋体" panose="02010600030101010101" pitchFamily="2" charset="-122"/>
                <a:ea typeface="宋体" panose="02010600030101010101" pitchFamily="2" charset="-122"/>
                <a:cs typeface="宋体" panose="02010600030101010101" pitchFamily="2" charset="-122"/>
              </a:rPr>
              <a:t>参加（不限男女），</a:t>
            </a:r>
            <a:r>
              <a:rPr lang="zh-CN" altLang="en-US" dirty="0">
                <a:latin typeface="宋体" panose="02010600030101010101" pitchFamily="2" charset="-122"/>
                <a:ea typeface="宋体" panose="02010600030101010101" pitchFamily="2" charset="-122"/>
                <a:cs typeface="宋体" panose="02010600030101010101" pitchFamily="2" charset="-122"/>
              </a:rPr>
              <a:t>活动</a:t>
            </a:r>
            <a:r>
              <a:rPr lang="zh-CN" altLang="en-US" dirty="0" smtClean="0">
                <a:latin typeface="宋体" panose="02010600030101010101" pitchFamily="2" charset="-122"/>
                <a:ea typeface="宋体" panose="02010600030101010101" pitchFamily="2" charset="-122"/>
                <a:cs typeface="宋体" panose="02010600030101010101" pitchFamily="2" charset="-122"/>
              </a:rPr>
              <a:t>开始前全部队员骑在比赛器材上，双手把住固定把手立于起跑线后，</a:t>
            </a:r>
            <a:r>
              <a:rPr lang="zh-CN" altLang="en-US" dirty="0">
                <a:latin typeface="宋体" panose="02010600030101010101" pitchFamily="2" charset="-122"/>
                <a:ea typeface="宋体" panose="02010600030101010101" pitchFamily="2" charset="-122"/>
                <a:cs typeface="宋体" panose="02010600030101010101" pitchFamily="2" charset="-122"/>
              </a:rPr>
              <a:t>听到教练</a:t>
            </a:r>
            <a:r>
              <a:rPr lang="zh-CN" altLang="en-US" dirty="0" smtClean="0">
                <a:latin typeface="宋体" panose="02010600030101010101" pitchFamily="2" charset="-122"/>
                <a:ea typeface="宋体" panose="02010600030101010101" pitchFamily="2" charset="-122"/>
                <a:cs typeface="宋体" panose="02010600030101010101" pitchFamily="2" charset="-122"/>
              </a:rPr>
              <a:t>发令后</a:t>
            </a:r>
            <a:r>
              <a:rPr lang="zh-CN" altLang="en-US" dirty="0">
                <a:latin typeface="宋体" panose="02010600030101010101" pitchFamily="2" charset="-122"/>
                <a:ea typeface="宋体" panose="02010600030101010101" pitchFamily="2" charset="-122"/>
                <a:cs typeface="宋体" panose="02010600030101010101" pitchFamily="2" charset="-122"/>
              </a:rPr>
              <a:t>在起点线的位置出发</a:t>
            </a:r>
            <a:r>
              <a:rPr lang="zh-CN" altLang="en-US" dirty="0" smtClean="0">
                <a:latin typeface="宋体" panose="02010600030101010101" pitchFamily="2" charset="-122"/>
                <a:ea typeface="宋体" panose="02010600030101010101" pitchFamily="2" charset="-122"/>
                <a:cs typeface="宋体" panose="02010600030101010101" pitchFamily="2" charset="-122"/>
              </a:rPr>
              <a:t>，队员通过协调配合使比赛器材在跑道上前进，赛程</a:t>
            </a:r>
            <a:r>
              <a:rPr lang="en-US" altLang="zh-CN" dirty="0" smtClean="0">
                <a:latin typeface="宋体" panose="02010600030101010101" pitchFamily="2" charset="-122"/>
                <a:ea typeface="宋体" panose="02010600030101010101" pitchFamily="2" charset="-122"/>
                <a:cs typeface="宋体" panose="02010600030101010101" pitchFamily="2" charset="-122"/>
              </a:rPr>
              <a:t>50</a:t>
            </a:r>
            <a:r>
              <a:rPr lang="zh-CN" altLang="en-US" dirty="0" smtClean="0">
                <a:latin typeface="宋体" panose="02010600030101010101" pitchFamily="2" charset="-122"/>
                <a:ea typeface="宋体" panose="02010600030101010101" pitchFamily="2" charset="-122"/>
                <a:cs typeface="宋体" panose="02010600030101010101" pitchFamily="2" charset="-122"/>
              </a:rPr>
              <a:t>米，以各参赛队所用比赛器材触及终点线所在垂直平面为计时停止，用时少者名次列在前。 </a:t>
            </a:r>
            <a:endParaRPr dirty="0">
              <a:latin typeface="宋体" panose="02010600030101010101" pitchFamily="2" charset="-122"/>
              <a:ea typeface="宋体" panose="02010600030101010101" pitchFamily="2" charset="-122"/>
              <a:cs typeface="宋体" panose="02010600030101010101" pitchFamily="2" charset="-122"/>
            </a:endParaRPr>
          </a:p>
          <a:p>
            <a:pPr>
              <a:lnSpc>
                <a:spcPct val="100000"/>
              </a:lnSpc>
              <a:spcBef>
                <a:spcPts val="25"/>
              </a:spcBef>
            </a:pPr>
            <a:endParaRPr dirty="0">
              <a:latin typeface="宋体" panose="02010600030101010101" pitchFamily="2" charset="-122"/>
              <a:ea typeface="宋体" panose="02010600030101010101" pitchFamily="2" charset="-122"/>
              <a:cs typeface="宋体" panose="02010600030101010101" pitchFamily="2" charset="-122"/>
            </a:endParaRPr>
          </a:p>
          <a:p>
            <a:pPr marL="12700" marR="48895">
              <a:lnSpc>
                <a:spcPct val="100000"/>
              </a:lnSpc>
            </a:pPr>
            <a:r>
              <a:rPr dirty="0">
                <a:latin typeface="宋体" panose="02010600030101010101" pitchFamily="2" charset="-122"/>
                <a:ea typeface="宋体" panose="02010600030101010101" pitchFamily="2" charset="-122"/>
                <a:cs typeface="宋体" panose="02010600030101010101" pitchFamily="2" charset="-122"/>
              </a:rPr>
              <a:t>注：</a:t>
            </a:r>
            <a:r>
              <a:rPr dirty="0" smtClean="0">
                <a:latin typeface="宋体" panose="02010600030101010101" pitchFamily="2" charset="-122"/>
                <a:ea typeface="宋体" panose="02010600030101010101" pitchFamily="2" charset="-122"/>
                <a:cs typeface="宋体" panose="02010600030101010101" pitchFamily="2" charset="-122"/>
              </a:rPr>
              <a:t>比赛过程中须按</a:t>
            </a:r>
            <a:r>
              <a:rPr lang="zh-CN" altLang="en-US" dirty="0" smtClean="0">
                <a:latin typeface="宋体" panose="02010600030101010101" pitchFamily="2" charset="-122"/>
                <a:ea typeface="宋体" panose="02010600030101010101" pitchFamily="2" charset="-122"/>
                <a:cs typeface="宋体" panose="02010600030101010101" pitchFamily="2" charset="-122"/>
              </a:rPr>
              <a:t>裁判示范的</a:t>
            </a:r>
            <a:r>
              <a:rPr dirty="0" smtClean="0">
                <a:latin typeface="宋体" panose="02010600030101010101" pitchFamily="2" charset="-122"/>
                <a:ea typeface="宋体" panose="02010600030101010101" pitchFamily="2" charset="-122"/>
                <a:cs typeface="宋体" panose="02010600030101010101" pitchFamily="2" charset="-122"/>
              </a:rPr>
              <a:t>规定路线前行，</a:t>
            </a:r>
            <a:r>
              <a:rPr lang="zh-CN" altLang="en-US" dirty="0" smtClean="0">
                <a:latin typeface="宋体" panose="02010600030101010101" pitchFamily="2" charset="-122"/>
                <a:ea typeface="宋体" panose="02010600030101010101" pitchFamily="2" charset="-122"/>
                <a:cs typeface="宋体" panose="02010600030101010101" pitchFamily="2" charset="-122"/>
              </a:rPr>
              <a:t>中途队员不能脱离器材</a:t>
            </a:r>
            <a:r>
              <a:rPr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a:t>
            </a:r>
            <a:r>
              <a:rPr lang="zh-CN" altLang="en-US"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全员</a:t>
            </a:r>
            <a:r>
              <a:rPr lang="zh-CN"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未</a:t>
            </a:r>
            <a:r>
              <a:rPr lang="zh-CN" altLang="en-US"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整体过线</a:t>
            </a:r>
            <a:r>
              <a:rPr dirty="0" smtClean="0">
                <a:solidFill>
                  <a:schemeClr val="tx1"/>
                </a:solidFill>
                <a:latin typeface="宋体" panose="02010600030101010101" pitchFamily="2" charset="-122"/>
                <a:ea typeface="宋体" panose="02010600030101010101" pitchFamily="2" charset="-122"/>
                <a:cs typeface="宋体" panose="02010600030101010101" pitchFamily="2" charset="-122"/>
              </a:rPr>
              <a:t>视为犯规</a:t>
            </a:r>
            <a:r>
              <a:rPr dirty="0">
                <a:solidFill>
                  <a:schemeClr val="tx1"/>
                </a:solidFill>
                <a:latin typeface="宋体" panose="02010600030101010101" pitchFamily="2" charset="-122"/>
                <a:ea typeface="宋体" panose="02010600030101010101" pitchFamily="2" charset="-122"/>
                <a:cs typeface="宋体" panose="02010600030101010101" pitchFamily="2" charset="-122"/>
              </a:rPr>
              <a:t>，</a:t>
            </a:r>
            <a:r>
              <a:rPr dirty="0" smtClean="0">
                <a:solidFill>
                  <a:schemeClr val="tx1"/>
                </a:solidFill>
                <a:latin typeface="宋体" panose="02010600030101010101" pitchFamily="2" charset="-122"/>
                <a:ea typeface="宋体" panose="02010600030101010101" pitchFamily="2" charset="-122"/>
                <a:cs typeface="宋体" panose="02010600030101010101" pitchFamily="2" charset="-122"/>
              </a:rPr>
              <a:t>犯规一次加时</a:t>
            </a:r>
            <a:r>
              <a:rPr lang="en-US" spc="-5" dirty="0" smtClean="0">
                <a:latin typeface="宋体" panose="02010600030101010101" pitchFamily="2" charset="-122"/>
                <a:ea typeface="宋体" panose="02010600030101010101" pitchFamily="2" charset="-122"/>
                <a:cs typeface="宋体" panose="02010600030101010101" pitchFamily="2" charset="-122"/>
              </a:rPr>
              <a:t>5</a:t>
            </a:r>
            <a:r>
              <a:rPr dirty="0" smtClean="0">
                <a:solidFill>
                  <a:schemeClr val="tx1"/>
                </a:solidFill>
                <a:latin typeface="宋体" panose="02010600030101010101" pitchFamily="2" charset="-122"/>
                <a:ea typeface="宋体" panose="02010600030101010101" pitchFamily="2" charset="-122"/>
                <a:cs typeface="宋体" panose="02010600030101010101" pitchFamily="2" charset="-122"/>
              </a:rPr>
              <a:t>秒</a:t>
            </a:r>
            <a:r>
              <a:rPr dirty="0">
                <a:solidFill>
                  <a:schemeClr val="tx1"/>
                </a:solidFill>
                <a:latin typeface="宋体" panose="02010600030101010101" pitchFamily="2" charset="-122"/>
                <a:ea typeface="宋体" panose="02010600030101010101" pitchFamily="2" charset="-122"/>
                <a:cs typeface="宋体" panose="02010600030101010101" pitchFamily="2" charset="-122"/>
              </a:rPr>
              <a:t>，计入比赛最终成绩</a:t>
            </a:r>
            <a:r>
              <a:rPr lang="zh-CN" dirty="0">
                <a:solidFill>
                  <a:schemeClr val="tx1"/>
                </a:solidFill>
                <a:latin typeface="宋体" panose="02010600030101010101" pitchFamily="2" charset="-122"/>
                <a:ea typeface="宋体" panose="02010600030101010101" pitchFamily="2" charset="-122"/>
                <a:cs typeface="宋体" panose="02010600030101010101" pitchFamily="2" charset="-122"/>
              </a:rPr>
              <a:t>。</a:t>
            </a:r>
            <a:endParaRPr lang="zh-CN" dirty="0">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2205"/>
              </a:lnSpc>
            </a:pPr>
            <a:r>
              <a:rPr dirty="0"/>
              <a:t>奋进新征</a:t>
            </a:r>
            <a:r>
              <a:rPr spc="5" dirty="0"/>
              <a:t>程 </a:t>
            </a:r>
            <a:r>
              <a:rPr dirty="0"/>
              <a:t>建功新时</a:t>
            </a:r>
            <a:r>
              <a:rPr spc="5" dirty="0"/>
              <a:t>代</a:t>
            </a:r>
            <a:endParaRPr spc="5" dirty="0"/>
          </a:p>
        </p:txBody>
      </p:sp>
      <p:pic>
        <p:nvPicPr>
          <p:cNvPr id="7" name="Picture 5"/>
          <p:cNvPicPr>
            <a:picLocks noChangeAspect="1" noChangeArrowheads="1"/>
          </p:cNvPicPr>
          <p:nvPr/>
        </p:nvPicPr>
        <p:blipFill>
          <a:blip r:embed="rId1" cstate="print"/>
          <a:stretch>
            <a:fillRect/>
          </a:stretch>
        </p:blipFill>
        <p:spPr bwMode="auto">
          <a:xfrm>
            <a:off x="6744390" y="1340787"/>
            <a:ext cx="4638974" cy="471490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05180" y="844549"/>
            <a:ext cx="2322195" cy="320675"/>
          </a:xfrm>
          <a:prstGeom prst="rect">
            <a:avLst/>
          </a:prstGeom>
        </p:spPr>
        <p:txBody>
          <a:bodyPr vert="horz" wrap="square" lIns="0" tIns="13335" rIns="0" bIns="0" rtlCol="0">
            <a:spAutoFit/>
          </a:bodyPr>
          <a:lstStyle/>
          <a:p>
            <a:pPr marL="12700">
              <a:lnSpc>
                <a:spcPct val="100000"/>
              </a:lnSpc>
              <a:spcBef>
                <a:spcPts val="105"/>
              </a:spcBef>
            </a:pPr>
            <a:r>
              <a:rPr sz="2000" b="1" spc="10" dirty="0" smtClean="0">
                <a:latin typeface="Microsoft YaHei UI" panose="020B0503020204020204" charset="-122"/>
                <a:cs typeface="Microsoft YaHei UI" panose="020B0503020204020204" charset="-122"/>
                <a:sym typeface="+mn-ea"/>
              </a:rPr>
              <a:t>趣味</a:t>
            </a:r>
            <a:r>
              <a:rPr lang="zh-CN" altLang="en-US" sz="2000" b="1" spc="10" dirty="0" smtClean="0">
                <a:latin typeface="Microsoft YaHei UI" panose="020B0503020204020204" charset="-122"/>
                <a:cs typeface="Microsoft YaHei UI" panose="020B0503020204020204" charset="-122"/>
                <a:sym typeface="+mn-ea"/>
              </a:rPr>
              <a:t>运动会</a:t>
            </a:r>
            <a:r>
              <a:rPr sz="2000" b="1" spc="10" dirty="0" smtClean="0">
                <a:latin typeface="Microsoft YaHei UI" panose="020B0503020204020204" charset="-122"/>
                <a:cs typeface="Microsoft YaHei UI" panose="020B0503020204020204" charset="-122"/>
                <a:sym typeface="+mn-ea"/>
              </a:rPr>
              <a:t>项目规</a:t>
            </a:r>
            <a:r>
              <a:rPr sz="2000" b="1" spc="5" dirty="0">
                <a:latin typeface="Microsoft YaHei UI" panose="020B0503020204020204" charset="-122"/>
                <a:cs typeface="Microsoft YaHei UI" panose="020B0503020204020204" charset="-122"/>
              </a:rPr>
              <a:t>则</a:t>
            </a:r>
            <a:endParaRPr sz="2000">
              <a:latin typeface="Microsoft YaHei UI" panose="020B0503020204020204" charset="-122"/>
              <a:cs typeface="Microsoft YaHei UI" panose="020B0503020204020204" charset="-122"/>
            </a:endParaRPr>
          </a:p>
        </p:txBody>
      </p:sp>
      <p:sp>
        <p:nvSpPr>
          <p:cNvPr id="4" name="object 4"/>
          <p:cNvSpPr txBox="1"/>
          <p:nvPr/>
        </p:nvSpPr>
        <p:spPr>
          <a:xfrm>
            <a:off x="984250" y="1500174"/>
            <a:ext cx="5511800" cy="3226435"/>
          </a:xfrm>
          <a:prstGeom prst="rect">
            <a:avLst/>
          </a:prstGeom>
        </p:spPr>
        <p:txBody>
          <a:bodyPr vert="horz" wrap="square" lIns="0" tIns="12700" rIns="0" bIns="0" rtlCol="0">
            <a:spAutoFit/>
          </a:bodyPr>
          <a:lstStyle/>
          <a:p>
            <a:pPr marL="12700">
              <a:lnSpc>
                <a:spcPct val="100000"/>
              </a:lnSpc>
              <a:spcBef>
                <a:spcPts val="100"/>
              </a:spcBef>
            </a:pPr>
            <a:r>
              <a:rPr lang="en-US" sz="2800" b="1" spc="-5" dirty="0">
                <a:latin typeface="宋体" panose="02010600030101010101" pitchFamily="2" charset="-122"/>
                <a:ea typeface="宋体" panose="02010600030101010101" pitchFamily="2" charset="-122"/>
                <a:cs typeface="宋体" panose="02010600030101010101" pitchFamily="2" charset="-122"/>
              </a:rPr>
              <a:t>4</a:t>
            </a:r>
            <a:r>
              <a:rPr sz="2800" b="1" spc="-5" dirty="0" smtClean="0">
                <a:latin typeface="宋体" panose="02010600030101010101" pitchFamily="2" charset="-122"/>
                <a:ea typeface="宋体" panose="02010600030101010101" pitchFamily="2" charset="-122"/>
                <a:cs typeface="宋体" panose="02010600030101010101" pitchFamily="2" charset="-122"/>
              </a:rPr>
              <a:t>.</a:t>
            </a:r>
            <a:r>
              <a:rPr lang="zh-CN" altLang="en-US" sz="2800" b="1" spc="-5" dirty="0" smtClean="0">
                <a:latin typeface="宋体" panose="02010600030101010101" pitchFamily="2" charset="-122"/>
                <a:ea typeface="宋体" panose="02010600030101010101" pitchFamily="2" charset="-122"/>
                <a:cs typeface="宋体" panose="02010600030101010101" pitchFamily="2" charset="-122"/>
              </a:rPr>
              <a:t>投壶</a:t>
            </a:r>
            <a:r>
              <a:rPr sz="1800" spc="-5" dirty="0" smtClean="0">
                <a:latin typeface="宋体" panose="02010600030101010101" pitchFamily="2" charset="-122"/>
                <a:cs typeface="宋体" panose="02010600030101010101" pitchFamily="2" charset="-122"/>
              </a:rPr>
              <a:t>（</a:t>
            </a:r>
            <a:r>
              <a:rPr lang="en-US" spc="-5" dirty="0" smtClean="0">
                <a:solidFill>
                  <a:srgbClr val="FF0000"/>
                </a:solidFill>
                <a:latin typeface="Arial MT"/>
                <a:cs typeface="宋体" panose="02010600030101010101" pitchFamily="2" charset="-122"/>
              </a:rPr>
              <a:t>8</a:t>
            </a:r>
            <a:r>
              <a:rPr sz="1800" dirty="0" smtClean="0">
                <a:solidFill>
                  <a:srgbClr val="FF0000"/>
                </a:solidFill>
                <a:latin typeface="宋体" panose="02010600030101010101" pitchFamily="2" charset="-122"/>
                <a:cs typeface="宋体" panose="02010600030101010101" pitchFamily="2" charset="-122"/>
              </a:rPr>
              <a:t>人参加</a:t>
            </a:r>
            <a:r>
              <a:rPr sz="1800" dirty="0" smtClean="0">
                <a:latin typeface="宋体" panose="02010600030101010101" pitchFamily="2" charset="-122"/>
                <a:cs typeface="宋体" panose="02010600030101010101" pitchFamily="2" charset="-122"/>
              </a:rPr>
              <a:t>）</a:t>
            </a:r>
            <a:endParaRPr lang="en-US" sz="1800" dirty="0" smtClean="0">
              <a:latin typeface="宋体" panose="02010600030101010101" pitchFamily="2" charset="-122"/>
              <a:cs typeface="宋体" panose="02010600030101010101" pitchFamily="2" charset="-122"/>
            </a:endParaRPr>
          </a:p>
          <a:p>
            <a:pPr marL="12700">
              <a:lnSpc>
                <a:spcPct val="100000"/>
              </a:lnSpc>
              <a:spcBef>
                <a:spcPts val="100"/>
              </a:spcBef>
            </a:pPr>
            <a:endParaRPr sz="1800" dirty="0">
              <a:latin typeface="宋体" panose="02010600030101010101" pitchFamily="2" charset="-122"/>
              <a:cs typeface="宋体" panose="02010600030101010101" pitchFamily="2" charset="-122"/>
            </a:endParaRPr>
          </a:p>
          <a:p>
            <a:pPr lvl="0">
              <a:defRPr/>
            </a:pPr>
            <a:r>
              <a:rPr lang="zh-CN" altLang="en-US" dirty="0" smtClean="0">
                <a:solidFill>
                  <a:prstClr val="black"/>
                </a:solidFill>
                <a:latin typeface="宋体" panose="02010600030101010101" pitchFamily="2" charset="-122"/>
                <a:ea typeface="宋体" panose="02010600030101010101" pitchFamily="2" charset="-122"/>
                <a:cs typeface="宋体" panose="02010600030101010101" pitchFamily="2" charset="-122"/>
              </a:rPr>
              <a:t>参赛选手每团队</a:t>
            </a:r>
            <a:r>
              <a:rPr lang="en-US" altLang="zh-CN" dirty="0" smtClean="0">
                <a:solidFill>
                  <a:prstClr val="black"/>
                </a:solidFill>
                <a:latin typeface="宋体" panose="02010600030101010101" pitchFamily="2" charset="-122"/>
                <a:ea typeface="宋体" panose="02010600030101010101" pitchFamily="2" charset="-122"/>
                <a:cs typeface="宋体" panose="02010600030101010101" pitchFamily="2" charset="-122"/>
              </a:rPr>
              <a:t>8</a:t>
            </a:r>
            <a:r>
              <a:rPr lang="zh-CN" altLang="en-US" dirty="0" smtClean="0">
                <a:solidFill>
                  <a:prstClr val="black"/>
                </a:solidFill>
                <a:latin typeface="宋体" panose="02010600030101010101" pitchFamily="2" charset="-122"/>
                <a:ea typeface="宋体" panose="02010600030101010101" pitchFamily="2" charset="-122"/>
                <a:cs typeface="宋体" panose="02010600030101010101" pitchFamily="2" charset="-122"/>
              </a:rPr>
              <a:t>人（不限男女）。</a:t>
            </a:r>
            <a:r>
              <a:rPr lang="zh-CN" altLang="en-US" dirty="0" smtClean="0">
                <a:latin typeface="宋体" panose="02010600030101010101" pitchFamily="2" charset="-122"/>
                <a:ea typeface="宋体" panose="02010600030101010101" pitchFamily="2" charset="-122"/>
                <a:cs typeface="宋体" panose="02010600030101010101" pitchFamily="2" charset="-122"/>
                <a:sym typeface="+mn-ea"/>
              </a:rPr>
              <a:t>投壶是古人宴会时礼节性游戏，与古代的射礼有诸多相似之处。游戏时设特制之壶，宾主站于线外投箭入壶，中多者胜，负者饮。团体活动中，每队人手</a:t>
            </a:r>
            <a:r>
              <a:rPr lang="en-US" altLang="zh-CN" dirty="0" smtClean="0">
                <a:latin typeface="宋体" panose="02010600030101010101" pitchFamily="2" charset="-122"/>
                <a:ea typeface="宋体" panose="02010600030101010101" pitchFamily="2" charset="-122"/>
                <a:cs typeface="宋体" panose="02010600030101010101" pitchFamily="2" charset="-122"/>
                <a:sym typeface="+mn-ea"/>
              </a:rPr>
              <a:t>2</a:t>
            </a:r>
            <a:r>
              <a:rPr lang="zh-CN" altLang="en-US" dirty="0" smtClean="0">
                <a:latin typeface="宋体" panose="02010600030101010101" pitchFamily="2" charset="-122"/>
                <a:ea typeface="宋体" panose="02010600030101010101" pitchFamily="2" charset="-122"/>
                <a:cs typeface="宋体" panose="02010600030101010101" pitchFamily="2" charset="-122"/>
                <a:sym typeface="+mn-ea"/>
              </a:rPr>
              <a:t>支箭（在规定时间内快速投出），投中箭最多的队伍获得积分越高。</a:t>
            </a:r>
            <a:endParaRPr lang="en-US" altLang="zh-CN" dirty="0" smtClean="0">
              <a:latin typeface="宋体" panose="02010600030101010101" pitchFamily="2" charset="-122"/>
              <a:ea typeface="宋体" panose="02010600030101010101" pitchFamily="2" charset="-122"/>
              <a:cs typeface="宋体" panose="02010600030101010101" pitchFamily="2" charset="-122"/>
              <a:sym typeface="+mn-ea"/>
            </a:endParaRPr>
          </a:p>
          <a:p>
            <a:pPr lvl="0">
              <a:defRPr/>
            </a:pPr>
            <a:r>
              <a:rPr lang="zh-CN" altLang="en-US" dirty="0" smtClean="0">
                <a:latin typeface="宋体" panose="02010600030101010101" pitchFamily="2" charset="-122"/>
                <a:ea typeface="宋体" panose="02010600030101010101" pitchFamily="2" charset="-122"/>
                <a:cs typeface="宋体" panose="02010600030101010101" pitchFamily="2" charset="-122"/>
                <a:sym typeface="+mn-ea"/>
              </a:rPr>
              <a:t> </a:t>
            </a:r>
            <a:endParaRPr dirty="0">
              <a:latin typeface="宋体" panose="02010600030101010101" pitchFamily="2" charset="-122"/>
              <a:ea typeface="宋体" panose="02010600030101010101" pitchFamily="2" charset="-122"/>
              <a:cs typeface="宋体" panose="02010600030101010101" pitchFamily="2" charset="-122"/>
            </a:endParaRPr>
          </a:p>
          <a:p>
            <a:pPr marL="12700" marR="5080">
              <a:lnSpc>
                <a:spcPct val="100000"/>
              </a:lnSpc>
            </a:pPr>
            <a:r>
              <a:rPr dirty="0">
                <a:latin typeface="宋体" panose="02010600030101010101" pitchFamily="2" charset="-122"/>
                <a:ea typeface="宋体" panose="02010600030101010101" pitchFamily="2" charset="-122"/>
                <a:cs typeface="宋体" panose="02010600030101010101" pitchFamily="2" charset="-122"/>
              </a:rPr>
              <a:t>注：</a:t>
            </a:r>
            <a:r>
              <a:rPr dirty="0" smtClean="0">
                <a:latin typeface="宋体" panose="02010600030101010101" pitchFamily="2" charset="-122"/>
                <a:ea typeface="宋体" panose="02010600030101010101" pitchFamily="2" charset="-122"/>
                <a:cs typeface="宋体" panose="02010600030101010101" pitchFamily="2" charset="-122"/>
              </a:rPr>
              <a:t>比赛过程中须按</a:t>
            </a:r>
            <a:r>
              <a:rPr lang="zh-CN" altLang="en-US" dirty="0" smtClean="0">
                <a:latin typeface="宋体" panose="02010600030101010101" pitchFamily="2" charset="-122"/>
                <a:ea typeface="宋体" panose="02010600030101010101" pitchFamily="2" charset="-122"/>
                <a:cs typeface="宋体" panose="02010600030101010101" pitchFamily="2" charset="-122"/>
              </a:rPr>
              <a:t>裁判示范的</a:t>
            </a:r>
            <a:r>
              <a:rPr dirty="0" smtClean="0">
                <a:latin typeface="宋体" panose="02010600030101010101" pitchFamily="2" charset="-122"/>
                <a:ea typeface="宋体" panose="02010600030101010101" pitchFamily="2" charset="-122"/>
                <a:cs typeface="宋体" panose="02010600030101010101" pitchFamily="2" charset="-122"/>
              </a:rPr>
              <a:t>规定</a:t>
            </a:r>
            <a:r>
              <a:rPr lang="zh-CN" altLang="en-US" dirty="0" smtClean="0">
                <a:latin typeface="宋体" panose="02010600030101010101" pitchFamily="2" charset="-122"/>
                <a:ea typeface="宋体" panose="02010600030101010101" pitchFamily="2" charset="-122"/>
                <a:cs typeface="宋体" panose="02010600030101010101" pitchFamily="2" charset="-122"/>
              </a:rPr>
              <a:t>动作投壶</a:t>
            </a:r>
            <a:r>
              <a:rPr dirty="0" smtClean="0">
                <a:latin typeface="宋体" panose="02010600030101010101" pitchFamily="2" charset="-122"/>
                <a:ea typeface="宋体" panose="02010600030101010101" pitchFamily="2" charset="-122"/>
                <a:cs typeface="宋体" panose="02010600030101010101" pitchFamily="2" charset="-122"/>
              </a:rPr>
              <a:t>，</a:t>
            </a:r>
            <a:r>
              <a:rPr lang="zh-CN" altLang="en-US" dirty="0" smtClean="0">
                <a:latin typeface="宋体" panose="02010600030101010101" pitchFamily="2" charset="-122"/>
                <a:ea typeface="宋体" panose="02010600030101010101" pitchFamily="2" charset="-122"/>
                <a:cs typeface="宋体" panose="02010600030101010101" pitchFamily="2" charset="-122"/>
              </a:rPr>
              <a:t>不可踩线</a:t>
            </a:r>
            <a:r>
              <a:rPr dirty="0" smtClean="0">
                <a:solidFill>
                  <a:schemeClr val="tx1"/>
                </a:solidFill>
                <a:latin typeface="宋体" panose="02010600030101010101" pitchFamily="2" charset="-122"/>
                <a:ea typeface="宋体" panose="02010600030101010101" pitchFamily="2" charset="-122"/>
                <a:cs typeface="宋体" panose="02010600030101010101" pitchFamily="2" charset="-122"/>
              </a:rPr>
              <a:t>、</a:t>
            </a:r>
            <a:r>
              <a:rPr lang="zh-CN" altLang="en-US" dirty="0" smtClean="0">
                <a:solidFill>
                  <a:schemeClr val="tx1"/>
                </a:solidFill>
                <a:latin typeface="宋体" panose="02010600030101010101" pitchFamily="2" charset="-122"/>
                <a:ea typeface="宋体" panose="02010600030101010101" pitchFamily="2" charset="-122"/>
                <a:cs typeface="宋体" panose="02010600030101010101" pitchFamily="2" charset="-122"/>
              </a:rPr>
              <a:t>代替投壶，如严重</a:t>
            </a:r>
            <a:r>
              <a:rPr dirty="0" smtClean="0">
                <a:latin typeface="宋体" panose="02010600030101010101" pitchFamily="2" charset="-122"/>
                <a:ea typeface="宋体" panose="02010600030101010101" pitchFamily="2" charset="-122"/>
                <a:cs typeface="宋体" panose="02010600030101010101" pitchFamily="2" charset="-122"/>
              </a:rPr>
              <a:t>犯规</a:t>
            </a:r>
            <a:r>
              <a:rPr lang="zh-CN" altLang="en-US" dirty="0" smtClean="0">
                <a:latin typeface="宋体" panose="02010600030101010101" pitchFamily="2" charset="-122"/>
                <a:ea typeface="宋体" panose="02010600030101010101" pitchFamily="2" charset="-122"/>
                <a:cs typeface="宋体" panose="02010600030101010101" pitchFamily="2" charset="-122"/>
              </a:rPr>
              <a:t>当前计分为零</a:t>
            </a:r>
            <a:r>
              <a:rPr dirty="0" smtClean="0">
                <a:latin typeface="宋体" panose="02010600030101010101" pitchFamily="2" charset="-122"/>
                <a:ea typeface="宋体" panose="02010600030101010101" pitchFamily="2" charset="-122"/>
                <a:cs typeface="宋体" panose="02010600030101010101" pitchFamily="2" charset="-122"/>
              </a:rPr>
              <a:t>，</a:t>
            </a:r>
            <a:r>
              <a:rPr dirty="0">
                <a:latin typeface="宋体" panose="02010600030101010101" pitchFamily="2" charset="-122"/>
                <a:ea typeface="宋体" panose="02010600030101010101" pitchFamily="2" charset="-122"/>
                <a:cs typeface="宋体" panose="02010600030101010101" pitchFamily="2" charset="-122"/>
              </a:rPr>
              <a:t>计入比赛最终成绩</a:t>
            </a:r>
            <a:r>
              <a:rPr lang="zh-CN" dirty="0">
                <a:latin typeface="宋体" panose="02010600030101010101" pitchFamily="2" charset="-122"/>
                <a:ea typeface="宋体" panose="02010600030101010101" pitchFamily="2" charset="-122"/>
                <a:cs typeface="宋体" panose="02010600030101010101" pitchFamily="2" charset="-122"/>
              </a:rPr>
              <a:t>。</a:t>
            </a:r>
            <a:endParaRPr lang="zh-CN" dirty="0">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1"/>
          <a:stretch>
            <a:fillRect/>
          </a:stretch>
        </p:blipFill>
        <p:spPr>
          <a:xfrm>
            <a:off x="7031990" y="1499870"/>
            <a:ext cx="4455160" cy="458851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05180" y="844549"/>
            <a:ext cx="2322195" cy="320675"/>
          </a:xfrm>
          <a:prstGeom prst="rect">
            <a:avLst/>
          </a:prstGeom>
        </p:spPr>
        <p:txBody>
          <a:bodyPr vert="horz" wrap="square" lIns="0" tIns="13335" rIns="0" bIns="0" rtlCol="0">
            <a:spAutoFit/>
          </a:bodyPr>
          <a:lstStyle/>
          <a:p>
            <a:pPr marL="12700">
              <a:lnSpc>
                <a:spcPct val="100000"/>
              </a:lnSpc>
              <a:spcBef>
                <a:spcPts val="105"/>
              </a:spcBef>
            </a:pPr>
            <a:r>
              <a:rPr sz="2000" b="1" spc="10" dirty="0" smtClean="0">
                <a:latin typeface="Microsoft YaHei UI" panose="020B0503020204020204" charset="-122"/>
                <a:cs typeface="Microsoft YaHei UI" panose="020B0503020204020204" charset="-122"/>
                <a:sym typeface="+mn-ea"/>
              </a:rPr>
              <a:t>趣味</a:t>
            </a:r>
            <a:r>
              <a:rPr lang="zh-CN" altLang="en-US" sz="2000" b="1" spc="10" dirty="0" smtClean="0">
                <a:latin typeface="Microsoft YaHei UI" panose="020B0503020204020204" charset="-122"/>
                <a:cs typeface="Microsoft YaHei UI" panose="020B0503020204020204" charset="-122"/>
                <a:sym typeface="+mn-ea"/>
              </a:rPr>
              <a:t>运动会</a:t>
            </a:r>
            <a:r>
              <a:rPr sz="2000" b="1" spc="10" dirty="0" smtClean="0">
                <a:latin typeface="Microsoft YaHei UI" panose="020B0503020204020204" charset="-122"/>
                <a:cs typeface="Microsoft YaHei UI" panose="020B0503020204020204" charset="-122"/>
                <a:sym typeface="+mn-ea"/>
              </a:rPr>
              <a:t>项目规</a:t>
            </a:r>
            <a:r>
              <a:rPr sz="2000" b="1" spc="5" dirty="0" smtClean="0">
                <a:latin typeface="Microsoft YaHei UI" panose="020B0503020204020204" charset="-122"/>
                <a:cs typeface="Microsoft YaHei UI" panose="020B0503020204020204" charset="-122"/>
                <a:sym typeface="+mn-ea"/>
              </a:rPr>
              <a:t>则</a:t>
            </a:r>
            <a:endParaRPr sz="2000">
              <a:latin typeface="Microsoft YaHei UI" panose="020B0503020204020204" charset="-122"/>
              <a:cs typeface="Microsoft YaHei UI" panose="020B0503020204020204" charset="-122"/>
            </a:endParaRPr>
          </a:p>
        </p:txBody>
      </p:sp>
      <p:sp>
        <p:nvSpPr>
          <p:cNvPr id="4" name="object 4"/>
          <p:cNvSpPr txBox="1"/>
          <p:nvPr/>
        </p:nvSpPr>
        <p:spPr>
          <a:xfrm>
            <a:off x="666712" y="1571612"/>
            <a:ext cx="5500726" cy="4581525"/>
          </a:xfrm>
          <a:prstGeom prst="rect">
            <a:avLst/>
          </a:prstGeom>
        </p:spPr>
        <p:txBody>
          <a:bodyPr vert="horz" wrap="square" lIns="0" tIns="12700" rIns="0" bIns="0" rtlCol="0">
            <a:spAutoFit/>
          </a:bodyPr>
          <a:lstStyle/>
          <a:p>
            <a:pPr marL="12700">
              <a:lnSpc>
                <a:spcPct val="100000"/>
              </a:lnSpc>
              <a:spcBef>
                <a:spcPts val="100"/>
              </a:spcBef>
            </a:pPr>
            <a:r>
              <a:rPr sz="2800" b="1" spc="-5" dirty="0">
                <a:latin typeface="宋体" panose="02010600030101010101" pitchFamily="2" charset="-122"/>
                <a:ea typeface="宋体" panose="02010600030101010101" pitchFamily="2" charset="-122"/>
                <a:cs typeface="宋体" panose="02010600030101010101" pitchFamily="2" charset="-122"/>
              </a:rPr>
              <a:t>5</a:t>
            </a:r>
            <a:r>
              <a:rPr sz="2800" b="1" spc="-5" dirty="0" smtClean="0">
                <a:latin typeface="宋体" panose="02010600030101010101" pitchFamily="2" charset="-122"/>
                <a:ea typeface="宋体" panose="02010600030101010101" pitchFamily="2" charset="-122"/>
                <a:cs typeface="宋体" panose="02010600030101010101" pitchFamily="2" charset="-122"/>
              </a:rPr>
              <a:t>.</a:t>
            </a:r>
            <a:r>
              <a:rPr lang="zh-CN" altLang="en-US" sz="2800" b="1" spc="-5" dirty="0" smtClean="0">
                <a:latin typeface="宋体" panose="02010600030101010101" pitchFamily="2" charset="-122"/>
                <a:ea typeface="宋体" panose="02010600030101010101" pitchFamily="2" charset="-122"/>
                <a:cs typeface="宋体" panose="02010600030101010101" pitchFamily="2" charset="-122"/>
              </a:rPr>
              <a:t>众星捧月</a:t>
            </a:r>
            <a:r>
              <a:rPr sz="1800" spc="-5" dirty="0" smtClean="0">
                <a:latin typeface="宋体" panose="02010600030101010101" pitchFamily="2" charset="-122"/>
                <a:cs typeface="宋体" panose="02010600030101010101" pitchFamily="2" charset="-122"/>
              </a:rPr>
              <a:t>（</a:t>
            </a:r>
            <a:r>
              <a:rPr lang="en-US" spc="-5" dirty="0" smtClean="0">
                <a:solidFill>
                  <a:srgbClr val="FF0000"/>
                </a:solidFill>
                <a:latin typeface="Arial MT"/>
                <a:cs typeface="宋体" panose="02010600030101010101" pitchFamily="2" charset="-122"/>
              </a:rPr>
              <a:t>8</a:t>
            </a:r>
            <a:r>
              <a:rPr sz="1800" dirty="0" smtClean="0">
                <a:solidFill>
                  <a:srgbClr val="FF0000"/>
                </a:solidFill>
                <a:latin typeface="宋体" panose="02010600030101010101" pitchFamily="2" charset="-122"/>
                <a:cs typeface="宋体" panose="02010600030101010101" pitchFamily="2" charset="-122"/>
              </a:rPr>
              <a:t>人参加</a:t>
            </a:r>
            <a:r>
              <a:rPr sz="1800" dirty="0" smtClean="0">
                <a:latin typeface="宋体" panose="02010600030101010101" pitchFamily="2" charset="-122"/>
                <a:cs typeface="宋体" panose="02010600030101010101" pitchFamily="2" charset="-122"/>
              </a:rPr>
              <a:t>）</a:t>
            </a:r>
            <a:endParaRPr sz="1800" dirty="0">
              <a:latin typeface="宋体" panose="02010600030101010101" pitchFamily="2" charset="-122"/>
              <a:cs typeface="宋体" panose="02010600030101010101" pitchFamily="2" charset="-122"/>
            </a:endParaRPr>
          </a:p>
          <a:p>
            <a:pPr>
              <a:lnSpc>
                <a:spcPct val="100000"/>
              </a:lnSpc>
              <a:spcBef>
                <a:spcPts val="50"/>
              </a:spcBef>
            </a:pPr>
            <a:endParaRPr sz="1650" dirty="0">
              <a:latin typeface="宋体" panose="02010600030101010101" pitchFamily="2" charset="-122"/>
              <a:cs typeface="宋体" panose="02010600030101010101" pitchFamily="2" charset="-122"/>
            </a:endParaRPr>
          </a:p>
          <a:p>
            <a:pPr marL="12700" marR="5080" lvl="0" algn="just"/>
            <a:r>
              <a:rPr lang="zh-CN" altLang="en-US" noProof="1" smtClean="0">
                <a:solidFill>
                  <a:prstClr val="black"/>
                </a:solidFill>
                <a:latin typeface="宋体" panose="02010600030101010101" pitchFamily="2" charset="-122"/>
                <a:ea typeface="宋体" panose="02010600030101010101" pitchFamily="2" charset="-122"/>
                <a:cs typeface="宋体" panose="02010600030101010101" pitchFamily="2" charset="-122"/>
                <a:sym typeface="+mn-ea"/>
              </a:rPr>
              <a:t>每个团队</a:t>
            </a:r>
            <a:r>
              <a:rPr lang="en-US" altLang="zh-CN" noProof="1" smtClean="0">
                <a:solidFill>
                  <a:prstClr val="black"/>
                </a:solidFill>
                <a:latin typeface="宋体" panose="02010600030101010101" pitchFamily="2" charset="-122"/>
                <a:ea typeface="宋体" panose="02010600030101010101" pitchFamily="2" charset="-122"/>
                <a:cs typeface="宋体" panose="02010600030101010101" pitchFamily="2" charset="-122"/>
                <a:sym typeface="+mn-ea"/>
              </a:rPr>
              <a:t>8</a:t>
            </a:r>
            <a:r>
              <a:rPr lang="zh-CN" altLang="en-US" noProof="1" smtClean="0">
                <a:solidFill>
                  <a:prstClr val="black"/>
                </a:solidFill>
                <a:latin typeface="宋体" panose="02010600030101010101" pitchFamily="2" charset="-122"/>
                <a:ea typeface="宋体" panose="02010600030101010101" pitchFamily="2" charset="-122"/>
                <a:cs typeface="宋体" panose="02010600030101010101" pitchFamily="2" charset="-122"/>
                <a:sym typeface="+mn-ea"/>
              </a:rPr>
              <a:t>人参赛（男女不限），</a:t>
            </a:r>
            <a:r>
              <a:rPr lang="zh-CN" altLang="en-US" dirty="0" smtClean="0">
                <a:latin typeface="宋体" panose="02010600030101010101" pitchFamily="2" charset="-122"/>
                <a:ea typeface="宋体" panose="02010600030101010101" pitchFamily="2" charset="-122"/>
                <a:cs typeface="宋体" panose="02010600030101010101" pitchFamily="2" charset="-122"/>
              </a:rPr>
              <a:t>比赛开始前，</a:t>
            </a:r>
            <a:r>
              <a:rPr lang="en-US" altLang="en-US" dirty="0" smtClean="0">
                <a:latin typeface="宋体" panose="02010600030101010101" pitchFamily="2" charset="-122"/>
                <a:ea typeface="宋体" panose="02010600030101010101" pitchFamily="2" charset="-122"/>
                <a:cs typeface="宋体" panose="02010600030101010101" pitchFamily="2" charset="-122"/>
              </a:rPr>
              <a:t> 4</a:t>
            </a:r>
            <a:r>
              <a:rPr lang="zh-CN" altLang="en-US" dirty="0" smtClean="0">
                <a:latin typeface="宋体" panose="02010600030101010101" pitchFamily="2" charset="-122"/>
                <a:ea typeface="宋体" panose="02010600030101010101" pitchFamily="2" charset="-122"/>
                <a:cs typeface="宋体" panose="02010600030101010101" pitchFamily="2" charset="-122"/>
              </a:rPr>
              <a:t>名队员分别持雷霆鼓的四个把手（雷霆鼓上放置一活力球）立于起跑线后。裁判发令后，</a:t>
            </a:r>
            <a:r>
              <a:rPr lang="en-US" altLang="en-US" dirty="0" smtClean="0">
                <a:latin typeface="宋体" panose="02010600030101010101" pitchFamily="2" charset="-122"/>
                <a:ea typeface="宋体" panose="02010600030101010101" pitchFamily="2" charset="-122"/>
                <a:cs typeface="宋体" panose="02010600030101010101" pitchFamily="2" charset="-122"/>
              </a:rPr>
              <a:t>4</a:t>
            </a:r>
            <a:r>
              <a:rPr lang="zh-CN" altLang="en-US" dirty="0" smtClean="0">
                <a:latin typeface="宋体" panose="02010600030101010101" pitchFamily="2" charset="-122"/>
                <a:ea typeface="宋体" panose="02010600030101010101" pitchFamily="2" charset="-122"/>
                <a:cs typeface="宋体" panose="02010600030101010101" pitchFamily="2" charset="-122"/>
              </a:rPr>
              <a:t>名队员通过协作使活力球跳动起来（跳动不少于</a:t>
            </a:r>
            <a:r>
              <a:rPr lang="en-US" altLang="zh-CN" dirty="0" smtClean="0">
                <a:latin typeface="宋体" panose="02010600030101010101" pitchFamily="2" charset="-122"/>
                <a:ea typeface="宋体" panose="02010600030101010101" pitchFamily="2" charset="-122"/>
                <a:cs typeface="宋体" panose="02010600030101010101" pitchFamily="2" charset="-122"/>
              </a:rPr>
              <a:t>3</a:t>
            </a:r>
            <a:r>
              <a:rPr lang="zh-CN" altLang="en-US" dirty="0" smtClean="0">
                <a:latin typeface="宋体" panose="02010600030101010101" pitchFamily="2" charset="-122"/>
                <a:ea typeface="宋体" panose="02010600030101010101" pitchFamily="2" charset="-122"/>
                <a:cs typeface="宋体" panose="02010600030101010101" pitchFamily="2" charset="-122"/>
              </a:rPr>
              <a:t>次，高度需载</a:t>
            </a:r>
            <a:r>
              <a:rPr lang="en-US" altLang="zh-CN" dirty="0" smtClean="0">
                <a:latin typeface="宋体" panose="02010600030101010101" pitchFamily="2" charset="-122"/>
                <a:ea typeface="宋体" panose="02010600030101010101" pitchFamily="2" charset="-122"/>
                <a:cs typeface="宋体" panose="02010600030101010101" pitchFamily="2" charset="-122"/>
              </a:rPr>
              <a:t>30</a:t>
            </a:r>
            <a:r>
              <a:rPr lang="zh-CN" altLang="en-US" dirty="0" smtClean="0">
                <a:latin typeface="宋体" panose="02010600030101010101" pitchFamily="2" charset="-122"/>
                <a:ea typeface="宋体" panose="02010600030101010101" pitchFamily="2" charset="-122"/>
                <a:cs typeface="宋体" panose="02010600030101010101" pitchFamily="2" charset="-122"/>
              </a:rPr>
              <a:t>公分以上），并向终点行进，赛程为</a:t>
            </a:r>
            <a:r>
              <a:rPr lang="en-US" altLang="zh-CN" dirty="0" smtClean="0">
                <a:latin typeface="宋体" panose="02010600030101010101" pitchFamily="2" charset="-122"/>
                <a:ea typeface="宋体" panose="02010600030101010101" pitchFamily="2" charset="-122"/>
                <a:cs typeface="宋体" panose="02010600030101010101" pitchFamily="2" charset="-122"/>
              </a:rPr>
              <a:t>3</a:t>
            </a:r>
            <a:r>
              <a:rPr lang="en-US" altLang="en-US" dirty="0" smtClean="0">
                <a:latin typeface="宋体" panose="02010600030101010101" pitchFamily="2" charset="-122"/>
                <a:ea typeface="宋体" panose="02010600030101010101" pitchFamily="2" charset="-122"/>
                <a:cs typeface="宋体" panose="02010600030101010101" pitchFamily="2" charset="-122"/>
              </a:rPr>
              <a:t>0</a:t>
            </a:r>
            <a:r>
              <a:rPr lang="zh-CN" altLang="en-US" dirty="0" smtClean="0">
                <a:latin typeface="宋体" panose="02010600030101010101" pitchFamily="2" charset="-122"/>
                <a:ea typeface="宋体" panose="02010600030101010101" pitchFamily="2" charset="-122"/>
                <a:cs typeface="宋体" panose="02010600030101010101" pitchFamily="2" charset="-122"/>
              </a:rPr>
              <a:t>米。抵达终点后交给本队的第二组</a:t>
            </a:r>
            <a:r>
              <a:rPr lang="en-US" altLang="zh-CN" dirty="0" smtClean="0">
                <a:latin typeface="宋体" panose="02010600030101010101" pitchFamily="2" charset="-122"/>
                <a:ea typeface="宋体" panose="02010600030101010101" pitchFamily="2" charset="-122"/>
                <a:cs typeface="宋体" panose="02010600030101010101" pitchFamily="2" charset="-122"/>
              </a:rPr>
              <a:t>4</a:t>
            </a:r>
            <a:r>
              <a:rPr lang="zh-CN" altLang="en-US" dirty="0" smtClean="0">
                <a:latin typeface="宋体" panose="02010600030101010101" pitchFamily="2" charset="-122"/>
                <a:ea typeface="宋体" panose="02010600030101010101" pitchFamily="2" charset="-122"/>
                <a:cs typeface="宋体" panose="02010600030101010101" pitchFamily="2" charset="-122"/>
              </a:rPr>
              <a:t>名队员，由第二组队员接力后返回起点线，以各参赛队中的全部队员的身体越过终点线所在垂直平面为计时停止，用时少者名次列前。</a:t>
            </a:r>
            <a:endParaRPr lang="zh-CN" altLang="en-US" dirty="0" smtClean="0">
              <a:latin typeface="宋体" panose="02010600030101010101" pitchFamily="2" charset="-122"/>
              <a:ea typeface="宋体" panose="02010600030101010101" pitchFamily="2" charset="-122"/>
              <a:cs typeface="宋体" panose="02010600030101010101" pitchFamily="2" charset="-122"/>
            </a:endParaRPr>
          </a:p>
          <a:p>
            <a:pPr marL="12700" marR="5080" algn="just"/>
            <a:endParaRPr dirty="0">
              <a:latin typeface="宋体" panose="02010600030101010101" pitchFamily="2" charset="-122"/>
              <a:ea typeface="宋体" panose="02010600030101010101" pitchFamily="2" charset="-122"/>
              <a:cs typeface="宋体" panose="02010600030101010101" pitchFamily="2" charset="-122"/>
            </a:endParaRPr>
          </a:p>
          <a:p>
            <a:pPr marL="12700" marR="68580">
              <a:lnSpc>
                <a:spcPct val="100000"/>
              </a:lnSpc>
              <a:buSzPct val="94000"/>
              <a:tabLst>
                <a:tab pos="204470" algn="l"/>
              </a:tabLst>
            </a:pPr>
            <a:r>
              <a:rPr lang="zh-CN" altLang="en-US" dirty="0" smtClean="0">
                <a:latin typeface="宋体" panose="02010600030101010101" pitchFamily="2" charset="-122"/>
                <a:ea typeface="宋体" panose="02010600030101010101" pitchFamily="2" charset="-122"/>
                <a:cs typeface="宋体" panose="02010600030101010101" pitchFamily="2" charset="-122"/>
              </a:rPr>
              <a:t>注：</a:t>
            </a:r>
            <a:r>
              <a:rPr dirty="0" smtClean="0">
                <a:latin typeface="宋体" panose="02010600030101010101" pitchFamily="2" charset="-122"/>
                <a:ea typeface="宋体" panose="02010600030101010101" pitchFamily="2" charset="-122"/>
                <a:cs typeface="宋体" panose="02010600030101010101" pitchFamily="2" charset="-122"/>
              </a:rPr>
              <a:t>所有组员必须</a:t>
            </a:r>
            <a:r>
              <a:rPr lang="zh-CN" altLang="en-US" dirty="0" smtClean="0">
                <a:latin typeface="宋体" panose="02010600030101010101" pitchFamily="2" charset="-122"/>
                <a:ea typeface="宋体" panose="02010600030101010101" pitchFamily="2" charset="-122"/>
                <a:cs typeface="宋体" panose="02010600030101010101" pitchFamily="2" charset="-122"/>
              </a:rPr>
              <a:t>按规定动作和规定线路前进</a:t>
            </a:r>
            <a:r>
              <a:rPr dirty="0" smtClean="0">
                <a:latin typeface="宋体" panose="02010600030101010101" pitchFamily="2" charset="-122"/>
                <a:ea typeface="宋体" panose="02010600030101010101" pitchFamily="2" charset="-122"/>
                <a:cs typeface="宋体" panose="02010600030101010101" pitchFamily="2" charset="-122"/>
              </a:rPr>
              <a:t>，</a:t>
            </a:r>
            <a:r>
              <a:rPr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身体的</a:t>
            </a:r>
            <a:r>
              <a:rPr lang="zh-CN" altLang="en-US"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其它</a:t>
            </a:r>
            <a:r>
              <a:rPr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部分不得</a:t>
            </a:r>
            <a:r>
              <a:rPr lang="zh-CN" altLang="en-US" spc="10" dirty="0" smtClean="0">
                <a:latin typeface="宋体" panose="02010600030101010101" pitchFamily="2" charset="-122"/>
                <a:ea typeface="宋体" panose="02010600030101010101" pitchFamily="2" charset="-122"/>
                <a:cs typeface="宋体" panose="02010600030101010101" pitchFamily="2" charset="-122"/>
              </a:rPr>
              <a:t>接触活力球</a:t>
            </a:r>
            <a:r>
              <a:rPr lang="zh-CN"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a:t>
            </a:r>
            <a:r>
              <a:rPr lang="zh-CN" altLang="en-US" spc="10" dirty="0" smtClean="0">
                <a:solidFill>
                  <a:schemeClr val="tx1"/>
                </a:solidFill>
                <a:latin typeface="宋体" panose="02010600030101010101" pitchFamily="2" charset="-122"/>
                <a:ea typeface="宋体" panose="02010600030101010101" pitchFamily="2" charset="-122"/>
                <a:cs typeface="宋体" panose="02010600030101010101" pitchFamily="2" charset="-122"/>
              </a:rPr>
              <a:t>两组接力的时候需全员在终点线后进行，同时稳妥交接，球不能落地，</a:t>
            </a:r>
            <a:r>
              <a:rPr dirty="0" smtClean="0">
                <a:latin typeface="宋体" panose="02010600030101010101" pitchFamily="2" charset="-122"/>
                <a:ea typeface="宋体" panose="02010600030101010101" pitchFamily="2" charset="-122"/>
                <a:cs typeface="宋体" panose="02010600030101010101" pitchFamily="2" charset="-122"/>
              </a:rPr>
              <a:t>如有违规的组员</a:t>
            </a:r>
            <a:r>
              <a:rPr dirty="0">
                <a:latin typeface="宋体" panose="02010600030101010101" pitchFamily="2" charset="-122"/>
                <a:ea typeface="宋体" panose="02010600030101010101" pitchFamily="2" charset="-122"/>
                <a:cs typeface="宋体" panose="02010600030101010101" pitchFamily="2" charset="-122"/>
              </a:rPr>
              <a:t>，视为犯规，犯规 </a:t>
            </a:r>
            <a:r>
              <a:rPr dirty="0" smtClean="0">
                <a:latin typeface="宋体" panose="02010600030101010101" pitchFamily="2" charset="-122"/>
                <a:ea typeface="宋体" panose="02010600030101010101" pitchFamily="2" charset="-122"/>
                <a:cs typeface="宋体" panose="02010600030101010101" pitchFamily="2" charset="-122"/>
              </a:rPr>
              <a:t>一次加时</a:t>
            </a:r>
            <a:r>
              <a:rPr lang="en-US" spc="-5" dirty="0" smtClean="0">
                <a:latin typeface="宋体" panose="02010600030101010101" pitchFamily="2" charset="-122"/>
                <a:ea typeface="宋体" panose="02010600030101010101" pitchFamily="2" charset="-122"/>
                <a:cs typeface="宋体" panose="02010600030101010101" pitchFamily="2" charset="-122"/>
              </a:rPr>
              <a:t>5</a:t>
            </a:r>
            <a:r>
              <a:rPr dirty="0" smtClean="0">
                <a:latin typeface="宋体" panose="02010600030101010101" pitchFamily="2" charset="-122"/>
                <a:ea typeface="宋体" panose="02010600030101010101" pitchFamily="2" charset="-122"/>
                <a:cs typeface="宋体" panose="02010600030101010101" pitchFamily="2" charset="-122"/>
              </a:rPr>
              <a:t>秒</a:t>
            </a:r>
            <a:r>
              <a:rPr dirty="0">
                <a:latin typeface="宋体" panose="02010600030101010101" pitchFamily="2" charset="-122"/>
                <a:ea typeface="宋体" panose="02010600030101010101" pitchFamily="2" charset="-122"/>
                <a:cs typeface="宋体" panose="02010600030101010101" pitchFamily="2" charset="-122"/>
              </a:rPr>
              <a:t>，</a:t>
            </a:r>
            <a:r>
              <a:rPr dirty="0" smtClean="0">
                <a:latin typeface="宋体" panose="02010600030101010101" pitchFamily="2" charset="-122"/>
                <a:ea typeface="宋体" panose="02010600030101010101" pitchFamily="2" charset="-122"/>
                <a:cs typeface="宋体" panose="02010600030101010101" pitchFamily="2" charset="-122"/>
              </a:rPr>
              <a:t>计入比赛最终成绩</a:t>
            </a:r>
            <a:r>
              <a:rPr lang="zh-CN" altLang="en-US" dirty="0" smtClean="0">
                <a:latin typeface="宋体" panose="02010600030101010101" pitchFamily="2" charset="-122"/>
                <a:ea typeface="宋体" panose="02010600030101010101" pitchFamily="2" charset="-122"/>
                <a:cs typeface="宋体" panose="02010600030101010101" pitchFamily="2" charset="-122"/>
              </a:rPr>
              <a:t>。</a:t>
            </a:r>
            <a:endParaRPr dirty="0">
              <a:latin typeface="宋体" panose="02010600030101010101" pitchFamily="2" charset="-122"/>
              <a:ea typeface="宋体" panose="02010600030101010101" pitchFamily="2" charset="-122"/>
              <a:cs typeface="宋体" panose="02010600030101010101" pitchFamily="2" charset="-122"/>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2205"/>
              </a:lnSpc>
            </a:pPr>
            <a:r>
              <a:rPr dirty="0"/>
              <a:t>奋进新征</a:t>
            </a:r>
            <a:r>
              <a:rPr spc="5" dirty="0"/>
              <a:t>程 </a:t>
            </a:r>
            <a:r>
              <a:rPr dirty="0"/>
              <a:t>建功新时</a:t>
            </a:r>
            <a:r>
              <a:rPr spc="5" dirty="0"/>
              <a:t>代</a:t>
            </a:r>
            <a:endParaRPr spc="5" dirty="0"/>
          </a:p>
        </p:txBody>
      </p:sp>
      <p:pic>
        <p:nvPicPr>
          <p:cNvPr id="7" name="Picture 5"/>
          <p:cNvPicPr>
            <a:picLocks noChangeAspect="1" noChangeArrowheads="1"/>
          </p:cNvPicPr>
          <p:nvPr/>
        </p:nvPicPr>
        <p:blipFill>
          <a:blip r:embed="rId1" cstate="print"/>
          <a:stretch>
            <a:fillRect/>
          </a:stretch>
        </p:blipFill>
        <p:spPr bwMode="auto">
          <a:xfrm>
            <a:off x="6600033" y="1628760"/>
            <a:ext cx="4957958" cy="414340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83614" y="1125219"/>
            <a:ext cx="2066925" cy="320675"/>
          </a:xfrm>
          <a:prstGeom prst="rect">
            <a:avLst/>
          </a:prstGeom>
        </p:spPr>
        <p:txBody>
          <a:bodyPr vert="horz" wrap="square" lIns="0" tIns="13335" rIns="0" bIns="0" rtlCol="0">
            <a:spAutoFit/>
          </a:bodyPr>
          <a:lstStyle/>
          <a:p>
            <a:pPr marL="12700">
              <a:lnSpc>
                <a:spcPct val="100000"/>
              </a:lnSpc>
              <a:spcBef>
                <a:spcPts val="105"/>
              </a:spcBef>
            </a:pPr>
            <a:r>
              <a:rPr sz="2000" b="1" spc="10" dirty="0">
                <a:latin typeface="Microsoft YaHei UI" panose="020B0503020204020204" charset="-122"/>
                <a:cs typeface="Microsoft YaHei UI" panose="020B0503020204020204" charset="-122"/>
              </a:rPr>
              <a:t>参赛队员其他要</a:t>
            </a:r>
            <a:r>
              <a:rPr sz="2000" b="1" spc="5" dirty="0">
                <a:latin typeface="Microsoft YaHei UI" panose="020B0503020204020204" charset="-122"/>
                <a:cs typeface="Microsoft YaHei UI" panose="020B0503020204020204" charset="-122"/>
              </a:rPr>
              <a:t>求</a:t>
            </a:r>
            <a:r>
              <a:rPr lang="zh-CN" sz="2000" b="1" spc="5" dirty="0">
                <a:latin typeface="Microsoft YaHei UI" panose="020B0503020204020204" charset="-122"/>
                <a:cs typeface="Microsoft YaHei UI" panose="020B0503020204020204" charset="-122"/>
              </a:rPr>
              <a:t>：</a:t>
            </a:r>
            <a:endParaRPr lang="zh-CN" sz="2000" b="1" spc="5" dirty="0">
              <a:latin typeface="Microsoft YaHei UI" panose="020B0503020204020204" charset="-122"/>
              <a:cs typeface="Microsoft YaHei UI" panose="020B0503020204020204" charset="-122"/>
            </a:endParaRPr>
          </a:p>
        </p:txBody>
      </p:sp>
      <p:sp>
        <p:nvSpPr>
          <p:cNvPr id="4" name="object 4"/>
          <p:cNvSpPr txBox="1"/>
          <p:nvPr/>
        </p:nvSpPr>
        <p:spPr>
          <a:xfrm>
            <a:off x="1382394" y="1969135"/>
            <a:ext cx="8674100" cy="4742180"/>
          </a:xfrm>
          <a:prstGeom prst="rect">
            <a:avLst/>
          </a:prstGeom>
        </p:spPr>
        <p:txBody>
          <a:bodyPr vert="horz" wrap="square" lIns="0" tIns="12700" rIns="0" bIns="0" rtlCol="0">
            <a:spAutoFit/>
          </a:bodyPr>
          <a:lstStyle/>
          <a:p>
            <a:pPr marL="203835" indent="-191770">
              <a:lnSpc>
                <a:spcPct val="100000"/>
              </a:lnSpc>
              <a:spcBef>
                <a:spcPts val="100"/>
              </a:spcBef>
              <a:buSzPct val="94000"/>
              <a:buFont typeface="Arial MT"/>
              <a:buAutoNum type="arabicPeriod"/>
              <a:tabLst>
                <a:tab pos="204470" algn="l"/>
              </a:tabLst>
            </a:pPr>
            <a:r>
              <a:rPr dirty="0" smtClean="0">
                <a:latin typeface="宋体" panose="02010600030101010101" pitchFamily="2" charset="-122"/>
                <a:ea typeface="宋体" panose="02010600030101010101" pitchFamily="2" charset="-122"/>
                <a:cs typeface="微软雅黑" panose="020B0503020204020204" charset="-122"/>
              </a:rPr>
              <a:t>赛事组委会</a:t>
            </a:r>
            <a:r>
              <a:rPr lang="zh-CN" altLang="en-US" dirty="0" smtClean="0">
                <a:latin typeface="宋体" panose="02010600030101010101" pitchFamily="2" charset="-122"/>
                <a:ea typeface="宋体" panose="02010600030101010101" pitchFamily="2" charset="-122"/>
                <a:cs typeface="微软雅黑" panose="020B0503020204020204" charset="-122"/>
              </a:rPr>
              <a:t>在活动开始后非特殊情况</a:t>
            </a:r>
            <a:r>
              <a:rPr dirty="0" smtClean="0">
                <a:latin typeface="宋体" panose="02010600030101010101" pitchFamily="2" charset="-122"/>
                <a:ea typeface="宋体" panose="02010600030101010101" pitchFamily="2" charset="-122"/>
                <a:cs typeface="微软雅黑" panose="020B0503020204020204" charset="-122"/>
              </a:rPr>
              <a:t>不再接受任何参赛单位的人员调整</a:t>
            </a:r>
            <a:r>
              <a:rPr dirty="0">
                <a:latin typeface="宋体" panose="02010600030101010101" pitchFamily="2" charset="-122"/>
                <a:ea typeface="宋体" panose="02010600030101010101" pitchFamily="2" charset="-122"/>
                <a:cs typeface="微软雅黑" panose="020B0503020204020204" charset="-122"/>
              </a:rPr>
              <a:t>；</a:t>
            </a:r>
            <a:endParaRPr dirty="0">
              <a:latin typeface="宋体" panose="02010600030101010101" pitchFamily="2" charset="-122"/>
              <a:ea typeface="宋体" panose="02010600030101010101" pitchFamily="2" charset="-122"/>
              <a:cs typeface="微软雅黑" panose="020B0503020204020204" charset="-122"/>
            </a:endParaRPr>
          </a:p>
          <a:p>
            <a:pPr>
              <a:lnSpc>
                <a:spcPct val="100000"/>
              </a:lnSpc>
              <a:spcBef>
                <a:spcPts val="40"/>
              </a:spcBef>
              <a:buFont typeface="Arial MT"/>
              <a:buAutoNum type="arabicPeriod"/>
            </a:pPr>
            <a:endParaRPr dirty="0">
              <a:latin typeface="宋体" panose="02010600030101010101" pitchFamily="2" charset="-122"/>
              <a:ea typeface="宋体" panose="02010600030101010101" pitchFamily="2" charset="-122"/>
              <a:cs typeface="微软雅黑" panose="020B0503020204020204" charset="-122"/>
            </a:endParaRPr>
          </a:p>
          <a:p>
            <a:pPr marL="12700" marR="5080">
              <a:lnSpc>
                <a:spcPct val="100000"/>
              </a:lnSpc>
              <a:buSzPct val="94000"/>
              <a:buFont typeface="Arial MT"/>
              <a:buAutoNum type="arabicPeriod"/>
              <a:tabLst>
                <a:tab pos="204470" algn="l"/>
              </a:tabLst>
            </a:pPr>
            <a:r>
              <a:rPr dirty="0" smtClean="0">
                <a:latin typeface="宋体" panose="02010600030101010101" pitchFamily="2" charset="-122"/>
                <a:ea typeface="宋体" panose="02010600030101010101" pitchFamily="2" charset="-122"/>
                <a:cs typeface="微软雅黑" panose="020B0503020204020204" charset="-122"/>
              </a:rPr>
              <a:t>参赛队员需在规定的时间内到达</a:t>
            </a:r>
            <a:r>
              <a:rPr lang="zh-CN" altLang="en-US" dirty="0" smtClean="0">
                <a:latin typeface="宋体" panose="02010600030101010101" pitchFamily="2" charset="-122"/>
                <a:ea typeface="宋体" panose="02010600030101010101" pitchFamily="2" charset="-122"/>
                <a:cs typeface="微软雅黑" panose="020B0503020204020204" charset="-122"/>
              </a:rPr>
              <a:t>各项目</a:t>
            </a:r>
            <a:r>
              <a:rPr dirty="0" smtClean="0">
                <a:latin typeface="宋体" panose="02010600030101010101" pitchFamily="2" charset="-122"/>
                <a:ea typeface="宋体" panose="02010600030101010101" pitchFamily="2" charset="-122"/>
                <a:cs typeface="微软雅黑" panose="020B0503020204020204" charset="-122"/>
              </a:rPr>
              <a:t>检录处完成检录</a:t>
            </a:r>
            <a:r>
              <a:rPr dirty="0">
                <a:latin typeface="宋体" panose="02010600030101010101" pitchFamily="2" charset="-122"/>
                <a:ea typeface="宋体" panose="02010600030101010101" pitchFamily="2" charset="-122"/>
                <a:cs typeface="微软雅黑" panose="020B0503020204020204" charset="-122"/>
              </a:rPr>
              <a:t>，</a:t>
            </a:r>
            <a:r>
              <a:rPr dirty="0" smtClean="0">
                <a:latin typeface="宋体" panose="02010600030101010101" pitchFamily="2" charset="-122"/>
                <a:ea typeface="宋体" panose="02010600030101010101" pitchFamily="2" charset="-122"/>
                <a:cs typeface="微软雅黑" panose="020B0503020204020204" charset="-122"/>
              </a:rPr>
              <a:t>未能在规定时间内完成检录的做弃赛处理</a:t>
            </a:r>
            <a:r>
              <a:rPr dirty="0">
                <a:latin typeface="宋体" panose="02010600030101010101" pitchFamily="2" charset="-122"/>
                <a:ea typeface="宋体" panose="02010600030101010101" pitchFamily="2" charset="-122"/>
                <a:cs typeface="微软雅黑" panose="020B0503020204020204" charset="-122"/>
              </a:rPr>
              <a:t>；</a:t>
            </a:r>
            <a:endParaRPr dirty="0">
              <a:latin typeface="宋体" panose="02010600030101010101" pitchFamily="2" charset="-122"/>
              <a:ea typeface="宋体" panose="02010600030101010101" pitchFamily="2" charset="-122"/>
              <a:cs typeface="微软雅黑" panose="020B0503020204020204" charset="-122"/>
            </a:endParaRPr>
          </a:p>
          <a:p>
            <a:pPr>
              <a:lnSpc>
                <a:spcPct val="100000"/>
              </a:lnSpc>
              <a:spcBef>
                <a:spcPts val="40"/>
              </a:spcBef>
              <a:buFont typeface="Arial MT"/>
              <a:buAutoNum type="arabicPeriod"/>
            </a:pPr>
            <a:endParaRPr dirty="0">
              <a:latin typeface="宋体" panose="02010600030101010101" pitchFamily="2" charset="-122"/>
              <a:ea typeface="宋体" panose="02010600030101010101" pitchFamily="2" charset="-122"/>
              <a:cs typeface="微软雅黑" panose="020B0503020204020204" charset="-122"/>
            </a:endParaRPr>
          </a:p>
          <a:p>
            <a:pPr marL="203835" indent="-191770">
              <a:lnSpc>
                <a:spcPct val="100000"/>
              </a:lnSpc>
              <a:buSzPct val="94000"/>
              <a:buFont typeface="Arial MT"/>
              <a:buAutoNum type="arabicPeriod"/>
              <a:tabLst>
                <a:tab pos="204470" algn="l"/>
              </a:tabLst>
            </a:pPr>
            <a:r>
              <a:rPr dirty="0">
                <a:latin typeface="宋体" panose="02010600030101010101" pitchFamily="2" charset="-122"/>
                <a:ea typeface="宋体" panose="02010600030101010101" pitchFamily="2" charset="-122"/>
                <a:cs typeface="微软雅黑" panose="020B0503020204020204" charset="-122"/>
              </a:rPr>
              <a:t>检录身份核对，需做到队员</a:t>
            </a:r>
            <a:r>
              <a:rPr dirty="0" smtClean="0">
                <a:latin typeface="宋体" panose="02010600030101010101" pitchFamily="2" charset="-122"/>
                <a:ea typeface="宋体" panose="02010600030101010101" pitchFamily="2" charset="-122"/>
                <a:cs typeface="微软雅黑" panose="020B0503020204020204" charset="-122"/>
              </a:rPr>
              <a:t>，</a:t>
            </a:r>
            <a:r>
              <a:rPr lang="zh-CN" altLang="en-US" dirty="0" smtClean="0">
                <a:latin typeface="宋体" panose="02010600030101010101" pitchFamily="2" charset="-122"/>
                <a:ea typeface="宋体" panose="02010600030101010101" pitchFamily="2" charset="-122"/>
                <a:cs typeface="微软雅黑" panose="020B0503020204020204" charset="-122"/>
              </a:rPr>
              <a:t>签到</a:t>
            </a:r>
            <a:r>
              <a:rPr dirty="0" smtClean="0">
                <a:latin typeface="宋体" panose="02010600030101010101" pitchFamily="2" charset="-122"/>
                <a:ea typeface="宋体" panose="02010600030101010101" pitchFamily="2" charset="-122"/>
                <a:cs typeface="微软雅黑" panose="020B0503020204020204" charset="-122"/>
              </a:rPr>
              <a:t>身份，</a:t>
            </a:r>
            <a:r>
              <a:rPr dirty="0">
                <a:latin typeface="宋体" panose="02010600030101010101" pitchFamily="2" charset="-122"/>
                <a:ea typeface="宋体" panose="02010600030101010101" pitchFamily="2" charset="-122"/>
                <a:cs typeface="微软雅黑" panose="020B0503020204020204" charset="-122"/>
              </a:rPr>
              <a:t>号码布，全部吻合；</a:t>
            </a:r>
            <a:endParaRPr dirty="0">
              <a:latin typeface="宋体" panose="02010600030101010101" pitchFamily="2" charset="-122"/>
              <a:ea typeface="宋体" panose="02010600030101010101" pitchFamily="2" charset="-122"/>
              <a:cs typeface="微软雅黑" panose="020B0503020204020204" charset="-122"/>
            </a:endParaRPr>
          </a:p>
          <a:p>
            <a:pPr>
              <a:lnSpc>
                <a:spcPct val="100000"/>
              </a:lnSpc>
              <a:spcBef>
                <a:spcPts val="40"/>
              </a:spcBef>
              <a:buFont typeface="Arial MT"/>
              <a:buAutoNum type="arabicPeriod"/>
            </a:pPr>
            <a:endParaRPr dirty="0">
              <a:latin typeface="宋体" panose="02010600030101010101" pitchFamily="2" charset="-122"/>
              <a:ea typeface="宋体" panose="02010600030101010101" pitchFamily="2" charset="-122"/>
              <a:cs typeface="微软雅黑" panose="020B0503020204020204" charset="-122"/>
            </a:endParaRPr>
          </a:p>
          <a:p>
            <a:pPr marL="203835" indent="-191770">
              <a:lnSpc>
                <a:spcPct val="100000"/>
              </a:lnSpc>
              <a:buSzPct val="94000"/>
              <a:buFont typeface="Arial MT"/>
              <a:buAutoNum type="arabicPeriod"/>
              <a:tabLst>
                <a:tab pos="204470" algn="l"/>
              </a:tabLst>
            </a:pPr>
            <a:r>
              <a:rPr dirty="0" smtClean="0">
                <a:latin typeface="宋体" panose="02010600030101010101" pitchFamily="2" charset="-122"/>
                <a:ea typeface="宋体" panose="02010600030101010101" pitchFamily="2" charset="-122"/>
                <a:cs typeface="微软雅黑" panose="020B0503020204020204" charset="-122"/>
              </a:rPr>
              <a:t>比赛过程中如发现有替</a:t>
            </a:r>
            <a:r>
              <a:rPr lang="zh-CN" altLang="en-US" dirty="0" smtClean="0">
                <a:latin typeface="宋体" panose="02010600030101010101" pitchFamily="2" charset="-122"/>
                <a:ea typeface="宋体" panose="02010600030101010101" pitchFamily="2" charset="-122"/>
                <a:cs typeface="微软雅黑" panose="020B0503020204020204" charset="-122"/>
              </a:rPr>
              <a:t>代</a:t>
            </a:r>
            <a:r>
              <a:rPr dirty="0" smtClean="0">
                <a:latin typeface="宋体" panose="02010600030101010101" pitchFamily="2" charset="-122"/>
                <a:ea typeface="宋体" panose="02010600030101010101" pitchFamily="2" charset="-122"/>
                <a:cs typeface="微软雅黑" panose="020B0503020204020204" charset="-122"/>
              </a:rPr>
              <a:t>，</a:t>
            </a:r>
            <a:r>
              <a:rPr dirty="0">
                <a:latin typeface="宋体" panose="02010600030101010101" pitchFamily="2" charset="-122"/>
                <a:ea typeface="宋体" panose="02010600030101010101" pitchFamily="2" charset="-122"/>
                <a:cs typeface="微软雅黑" panose="020B0503020204020204" charset="-122"/>
              </a:rPr>
              <a:t>与检录名单人员不吻合的，直接取消该项目比赛成绩；</a:t>
            </a:r>
            <a:endParaRPr dirty="0">
              <a:latin typeface="宋体" panose="02010600030101010101" pitchFamily="2" charset="-122"/>
              <a:ea typeface="宋体" panose="02010600030101010101" pitchFamily="2" charset="-122"/>
              <a:cs typeface="微软雅黑" panose="020B0503020204020204" charset="-122"/>
            </a:endParaRPr>
          </a:p>
          <a:p>
            <a:pPr>
              <a:lnSpc>
                <a:spcPct val="100000"/>
              </a:lnSpc>
              <a:spcBef>
                <a:spcPts val="40"/>
              </a:spcBef>
              <a:buFont typeface="Arial MT"/>
              <a:buAutoNum type="arabicPeriod"/>
            </a:pPr>
            <a:endParaRPr dirty="0">
              <a:latin typeface="宋体" panose="02010600030101010101" pitchFamily="2" charset="-122"/>
              <a:ea typeface="宋体" panose="02010600030101010101" pitchFamily="2" charset="-122"/>
              <a:cs typeface="微软雅黑" panose="020B0503020204020204" charset="-122"/>
            </a:endParaRPr>
          </a:p>
          <a:p>
            <a:pPr marL="203835" indent="-191770">
              <a:lnSpc>
                <a:spcPct val="100000"/>
              </a:lnSpc>
              <a:buSzPct val="94000"/>
              <a:buFont typeface="Arial MT"/>
              <a:buAutoNum type="arabicPeriod"/>
              <a:tabLst>
                <a:tab pos="204470" algn="l"/>
              </a:tabLst>
            </a:pPr>
            <a:r>
              <a:rPr dirty="0">
                <a:latin typeface="宋体" panose="02010600030101010101" pitchFamily="2" charset="-122"/>
                <a:ea typeface="宋体" panose="02010600030101010101" pitchFamily="2" charset="-122"/>
                <a:cs typeface="微软雅黑" panose="020B0503020204020204" charset="-122"/>
              </a:rPr>
              <a:t>比赛过程中如有任何争议，</a:t>
            </a:r>
            <a:r>
              <a:rPr dirty="0" smtClean="0">
                <a:latin typeface="宋体" panose="02010600030101010101" pitchFamily="2" charset="-122"/>
                <a:ea typeface="宋体" panose="02010600030101010101" pitchFamily="2" charset="-122"/>
                <a:cs typeface="微软雅黑" panose="020B0503020204020204" charset="-122"/>
              </a:rPr>
              <a:t>以裁判组判</a:t>
            </a:r>
            <a:r>
              <a:rPr lang="zh-CN" altLang="en-US" dirty="0" smtClean="0">
                <a:latin typeface="宋体" panose="02010600030101010101" pitchFamily="2" charset="-122"/>
                <a:ea typeface="宋体" panose="02010600030101010101" pitchFamily="2" charset="-122"/>
                <a:cs typeface="微软雅黑" panose="020B0503020204020204" charset="-122"/>
              </a:rPr>
              <a:t>定</a:t>
            </a:r>
            <a:r>
              <a:rPr dirty="0" smtClean="0">
                <a:latin typeface="宋体" panose="02010600030101010101" pitchFamily="2" charset="-122"/>
                <a:ea typeface="宋体" panose="02010600030101010101" pitchFamily="2" charset="-122"/>
                <a:cs typeface="微软雅黑" panose="020B0503020204020204" charset="-122"/>
              </a:rPr>
              <a:t>为最终结果；</a:t>
            </a:r>
            <a:endParaRPr lang="en-US" dirty="0" smtClean="0">
              <a:latin typeface="宋体" panose="02010600030101010101" pitchFamily="2" charset="-122"/>
              <a:ea typeface="宋体" panose="02010600030101010101" pitchFamily="2" charset="-122"/>
              <a:cs typeface="微软雅黑" panose="020B0503020204020204" charset="-122"/>
            </a:endParaRPr>
          </a:p>
          <a:p>
            <a:pPr marL="203835" indent="-191770">
              <a:lnSpc>
                <a:spcPct val="100000"/>
              </a:lnSpc>
              <a:buSzPct val="94000"/>
              <a:buFont typeface="Arial MT"/>
              <a:buAutoNum type="arabicPeriod"/>
              <a:tabLst>
                <a:tab pos="204470" algn="l"/>
              </a:tabLst>
            </a:pPr>
            <a:endParaRPr lang="en-US" dirty="0" smtClean="0">
              <a:latin typeface="宋体" panose="02010600030101010101" pitchFamily="2" charset="-122"/>
              <a:ea typeface="宋体" panose="02010600030101010101" pitchFamily="2" charset="-122"/>
              <a:cs typeface="微软雅黑" panose="020B0503020204020204" charset="-122"/>
            </a:endParaRPr>
          </a:p>
          <a:p>
            <a:pPr marL="203835" indent="-191770">
              <a:lnSpc>
                <a:spcPct val="100000"/>
              </a:lnSpc>
              <a:buSzPct val="94000"/>
              <a:buFont typeface="Arial MT"/>
              <a:buAutoNum type="arabicPeriod"/>
              <a:tabLst>
                <a:tab pos="204470" algn="l"/>
              </a:tabLst>
            </a:pPr>
            <a:r>
              <a:rPr lang="zh-CN" altLang="en-US" b="1" dirty="0" smtClean="0">
                <a:latin typeface="宋体" panose="02010600030101010101" pitchFamily="2" charset="-122"/>
                <a:ea typeface="宋体" panose="02010600030101010101" pitchFamily="2" charset="-122"/>
                <a:cs typeface="微软雅黑" panose="020B0503020204020204" charset="-122"/>
              </a:rPr>
              <a:t>请参赛队员根据天气情况搭配适合运动的服装和运动鞋，避免比赛过程中受伤。在半年内有过手术及其它不适合运动疾病的人员，严禁参赛。</a:t>
            </a:r>
            <a:endParaRPr lang="en-US" b="1" dirty="0" smtClean="0">
              <a:latin typeface="宋体" panose="02010600030101010101" pitchFamily="2" charset="-122"/>
              <a:ea typeface="宋体" panose="02010600030101010101" pitchFamily="2" charset="-122"/>
              <a:cs typeface="微软雅黑" panose="020B0503020204020204" charset="-122"/>
            </a:endParaRPr>
          </a:p>
          <a:p>
            <a:pPr marL="203835" indent="-191770">
              <a:lnSpc>
                <a:spcPct val="100000"/>
              </a:lnSpc>
              <a:buSzPct val="94000"/>
              <a:tabLst>
                <a:tab pos="204470" algn="l"/>
              </a:tabLst>
            </a:pPr>
            <a:endParaRPr lang="en-US" sz="1800" dirty="0" smtClean="0">
              <a:latin typeface="微软雅黑" panose="020B0503020204020204" charset="-122"/>
              <a:cs typeface="微软雅黑" panose="020B0503020204020204" charset="-122"/>
            </a:endParaRPr>
          </a:p>
          <a:p>
            <a:pPr marL="203835" indent="-191770">
              <a:lnSpc>
                <a:spcPct val="100000"/>
              </a:lnSpc>
              <a:buSzPct val="94000"/>
              <a:tabLst>
                <a:tab pos="204470" algn="l"/>
              </a:tabLst>
            </a:pPr>
            <a:endParaRPr lang="en-US" dirty="0" smtClean="0">
              <a:latin typeface="微软雅黑" panose="020B0503020204020204" charset="-122"/>
              <a:cs typeface="微软雅黑" panose="020B0503020204020204" charset="-122"/>
            </a:endParaRPr>
          </a:p>
          <a:p>
            <a:pPr marL="203835" indent="-191770">
              <a:lnSpc>
                <a:spcPct val="100000"/>
              </a:lnSpc>
              <a:buSzPct val="94000"/>
              <a:tabLst>
                <a:tab pos="204470" algn="l"/>
              </a:tabLst>
            </a:pPr>
            <a:endParaRPr lang="en-US" sz="1800" dirty="0" smtClean="0">
              <a:latin typeface="微软雅黑" panose="020B0503020204020204" charset="-122"/>
              <a:cs typeface="微软雅黑" panose="020B0503020204020204" charset="-122"/>
            </a:endParaRPr>
          </a:p>
          <a:p>
            <a:pPr marL="203835" indent="-191770">
              <a:lnSpc>
                <a:spcPct val="100000"/>
              </a:lnSpc>
              <a:buSzPct val="94000"/>
              <a:tabLst>
                <a:tab pos="204470" algn="l"/>
              </a:tabLst>
            </a:pPr>
            <a:endParaRPr sz="1800" dirty="0">
              <a:latin typeface="微软雅黑" panose="020B0503020204020204" charset="-122"/>
              <a:cs typeface="微软雅黑" panose="020B0503020204020204" charset="-122"/>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2205"/>
              </a:lnSpc>
            </a:pPr>
            <a:r>
              <a:rPr dirty="0"/>
              <a:t>奋进新征</a:t>
            </a:r>
            <a:r>
              <a:rPr spc="5" dirty="0"/>
              <a:t>程 </a:t>
            </a:r>
            <a:r>
              <a:rPr dirty="0"/>
              <a:t>建功新时</a:t>
            </a:r>
            <a:r>
              <a:rPr spc="5" dirty="0"/>
              <a:t>代</a:t>
            </a:r>
            <a:endParaRPr spc="5" dirty="0"/>
          </a:p>
        </p:txBody>
      </p:sp>
    </p:spTree>
  </p:cSld>
  <p:clrMapOvr>
    <a:masterClrMapping/>
  </p:clrMapOvr>
</p:sld>
</file>

<file path=ppt/tags/tag1.xml><?xml version="1.0" encoding="utf-8"?>
<p:tagLst xmlns:p="http://schemas.openxmlformats.org/presentationml/2006/main">
  <p:tag name="KSO_WPP_MARK_KEY" val="863a9640-b37f-4f9a-b677-eae647c5d3d7"/>
  <p:tag name="COMMONDATA" val="eyJoZGlkIjoiNDk2OTdjNDUxMzVhODJkOWRkNTBjNjI0NjhjOTUyOGM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1702</Words>
  <Application>WPS 演示</Application>
  <PresentationFormat>自定义</PresentationFormat>
  <Paragraphs>80</Paragraphs>
  <Slides>7</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7</vt:i4>
      </vt:variant>
    </vt:vector>
  </HeadingPairs>
  <TitlesOfParts>
    <vt:vector size="17" baseType="lpstr">
      <vt:lpstr>Arial</vt:lpstr>
      <vt:lpstr>宋体</vt:lpstr>
      <vt:lpstr>Wingdings</vt:lpstr>
      <vt:lpstr>Arial MT</vt:lpstr>
      <vt:lpstr>Wingdings</vt:lpstr>
      <vt:lpstr>Microsoft YaHei UI</vt:lpstr>
      <vt:lpstr>微软雅黑</vt:lpstr>
      <vt:lpstr>Calibri</vt:lpstr>
      <vt:lpstr>Arial Unicode MS</vt:lpstr>
      <vt:lpstr>Office Theme</vt:lpstr>
      <vt:lpstr>PowerPoint 演示文稿</vt:lpstr>
      <vt:lpstr>趣味运动会项目规则</vt:lpstr>
      <vt:lpstr>趣味运动会项目规则</vt:lpstr>
      <vt:lpstr>趣味运动会项目规则</vt:lpstr>
      <vt:lpstr>趣味运动会项目规则</vt:lpstr>
      <vt:lpstr>趣味运动会项目规则</vt:lpstr>
      <vt:lpstr>参赛队员其他要求：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2023年</dc:title>
  <dc:creator>eva</dc:creator>
  <cp:lastModifiedBy>20233466</cp:lastModifiedBy>
  <cp:revision>29</cp:revision>
  <dcterms:created xsi:type="dcterms:W3CDTF">2023-05-27T13:16:00Z</dcterms:created>
  <dcterms:modified xsi:type="dcterms:W3CDTF">2026-09-04T02:13:49Z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2023-05-21T08:00:00Z</vt:filetime>
  </property>
  <property fmtid="{D5CDD505-2E9C-101B-9397-08002B2CF9AE}" pid="3" name="Creator">
    <vt:lpwstr>WPS 演示</vt:lpwstr>
  </property>
  <property fmtid="{D5CDD505-2E9C-101B-9397-08002B2CF9AE}" pid="4" name="LastSaved">
    <vt:filetime>2023-05-29T08:00:00Z</vt:filetime>
  </property>
  <property fmtid="{D5CDD505-2E9C-101B-9397-08002B2CF9AE}" pid="5" name="ICV">
    <vt:lpwstr>944A333E05044959BD2FE24019DBEA82_13</vt:lpwstr>
  </property>
  <property fmtid="{D5CDD505-2E9C-101B-9397-08002B2CF9AE}" pid="6" name="KSOProductBuildVer">
    <vt:lpwstr>2052-12.1.0.26895</vt:lpwstr>
  </property>
</Properties>
</file>